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691813" cy="7559675"/>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44" d="100"/>
          <a:sy n="144" d="100"/>
        </p:scale>
        <p:origin x="1620" y="138"/>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15770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88761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24719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5373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8A7253A1-BD3A-4014-A357-25D789D6AD4C}" type="datetimeFigureOut">
              <a:rPr lang="fr-FR" smtClean="0"/>
              <a:t>20/06/2023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11172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A7253A1-BD3A-4014-A357-25D789D6AD4C}" type="datetimeFigureOut">
              <a:rPr lang="fr-FR" smtClean="0"/>
              <a:t>20/06/2023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63891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A7253A1-BD3A-4014-A357-25D789D6AD4C}" type="datetimeFigureOut">
              <a:rPr lang="fr-FR" smtClean="0"/>
              <a:t>20/06/2023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14257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A7253A1-BD3A-4014-A357-25D789D6AD4C}" type="datetimeFigureOut">
              <a:rPr lang="fr-FR" smtClean="0"/>
              <a:t>20/06/2023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2363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253A1-BD3A-4014-A357-25D789D6AD4C}" type="datetimeFigureOut">
              <a:rPr lang="fr-FR" smtClean="0"/>
              <a:t>20/06/2023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8141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20/06/2023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4652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20/06/2023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45571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A7253A1-BD3A-4014-A357-25D789D6AD4C}" type="datetimeFigureOut">
              <a:rPr lang="fr-FR" smtClean="0"/>
              <a:t>20/06/2023</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4E2A14D-DA05-4C98-8AD0-9D1638E303FF}" type="slidenum">
              <a:rPr lang="fr-FR" smtClean="0"/>
              <a:t>‹N°›</a:t>
            </a:fld>
            <a:endParaRPr lang="fr-FR"/>
          </a:p>
        </p:txBody>
      </p:sp>
    </p:spTree>
    <p:extLst>
      <p:ext uri="{BB962C8B-B14F-4D97-AF65-F5344CB8AC3E}">
        <p14:creationId xmlns:p14="http://schemas.microsoft.com/office/powerpoint/2010/main" val="238604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5561571" y="78087"/>
            <a:ext cx="4783908" cy="1581932"/>
            <a:chOff x="5561571" y="-569"/>
            <a:chExt cx="4783908" cy="1581932"/>
          </a:xfrm>
        </p:grpSpPr>
        <p:sp>
          <p:nvSpPr>
            <p:cNvPr id="6" name="Zone de texte 1"/>
            <p:cNvSpPr txBox="1"/>
            <p:nvPr/>
          </p:nvSpPr>
          <p:spPr>
            <a:xfrm>
              <a:off x="5899359" y="-569"/>
              <a:ext cx="4446120" cy="1190271"/>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7937" dirty="0">
                  <a:solidFill>
                    <a:srgbClr val="2E74B5"/>
                  </a:solidFill>
                  <a:effectLst>
                    <a:outerShdw blurRad="50800" dist="38100" dir="2700000" algn="tl">
                      <a:srgbClr val="000000">
                        <a:alpha val="40000"/>
                      </a:srgbClr>
                    </a:outerShdw>
                  </a:effectLst>
                  <a:latin typeface="Bradley Hand ITC" panose="03070402050302030203" pitchFamily="66" charset="0"/>
                  <a:ea typeface="Calibri" panose="020F0502020204030204" pitchFamily="34" charset="0"/>
                  <a:cs typeface="Times New Roman" panose="02020603050405020304" pitchFamily="18" charset="0"/>
                </a:rPr>
                <a:t>Le Lien</a:t>
              </a:r>
              <a:endParaRPr lang="fr-FR" sz="1213" dirty="0">
                <a:ea typeface="Calibri" panose="020F0502020204030204" pitchFamily="34" charset="0"/>
                <a:cs typeface="Times New Roman" panose="02020603050405020304" pitchFamily="18" charset="0"/>
              </a:endParaRPr>
            </a:p>
          </p:txBody>
        </p:sp>
        <p:sp>
          <p:nvSpPr>
            <p:cNvPr id="5" name="Zone de texte 39"/>
            <p:cNvSpPr txBox="1"/>
            <p:nvPr/>
          </p:nvSpPr>
          <p:spPr>
            <a:xfrm rot="16200000">
              <a:off x="4948991" y="614811"/>
              <a:ext cx="1579132" cy="35397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nSpc>
                  <a:spcPct val="107000"/>
                </a:lnSpc>
                <a:spcAft>
                  <a:spcPts val="882"/>
                </a:spcAft>
              </a:pPr>
              <a:r>
                <a:rPr lang="fr-FR" sz="1213" dirty="0">
                  <a:solidFill>
                    <a:srgbClr val="2E74B5"/>
                  </a:solidFill>
                  <a:effectLst>
                    <a:outerShdw blurRad="38100" dist="25400" dir="5400000" algn="ctr">
                      <a:srgbClr val="6E747A">
                        <a:alpha val="43000"/>
                      </a:srgbClr>
                    </a:outerShdw>
                  </a:effectLst>
                  <a:ea typeface="Calibri" panose="020F0502020204030204" pitchFamily="34" charset="0"/>
                  <a:cs typeface="Times New Roman" panose="02020603050405020304" pitchFamily="18" charset="0"/>
                </a:rPr>
                <a:t>www.ville-allonville.fr</a:t>
              </a:r>
              <a:endParaRPr lang="fr-FR" sz="1213" dirty="0">
                <a:ea typeface="Calibri" panose="020F0502020204030204" pitchFamily="34" charset="0"/>
                <a:cs typeface="Times New Roman" panose="02020603050405020304" pitchFamily="18" charset="0"/>
              </a:endParaRPr>
            </a:p>
          </p:txBody>
        </p:sp>
      </p:grpSp>
      <p:sp>
        <p:nvSpPr>
          <p:cNvPr id="9" name="Rectangle 8"/>
          <p:cNvSpPr/>
          <p:nvPr/>
        </p:nvSpPr>
        <p:spPr>
          <a:xfrm>
            <a:off x="937325"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Zone de texte 2"/>
          <p:cNvSpPr txBox="1"/>
          <p:nvPr/>
        </p:nvSpPr>
        <p:spPr>
          <a:xfrm>
            <a:off x="6190786" y="1329176"/>
            <a:ext cx="4087269" cy="420096"/>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1213" dirty="0">
                <a:latin typeface="Calibri Light" panose="020F0302020204030204" pitchFamily="34" charset="0"/>
                <a:ea typeface="Calibri" panose="020F0502020204030204" pitchFamily="34" charset="0"/>
                <a:cs typeface="Times New Roman" panose="02020603050405020304" pitchFamily="18" charset="0"/>
              </a:rPr>
              <a:t>Numéro 91 – Le 20/06/2023</a:t>
            </a:r>
            <a:endParaRPr lang="fr-FR" sz="1213" dirty="0">
              <a:ea typeface="Calibri" panose="020F0502020204030204" pitchFamily="34" charset="0"/>
              <a:cs typeface="Times New Roman" panose="02020603050405020304" pitchFamily="18" charset="0"/>
            </a:endParaRPr>
          </a:p>
        </p:txBody>
      </p:sp>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71382" y="1030573"/>
            <a:ext cx="1031493" cy="609402"/>
          </a:xfrm>
          <a:prstGeom prst="rect">
            <a:avLst/>
          </a:prstGeom>
        </p:spPr>
      </p:pic>
      <p:sp>
        <p:nvSpPr>
          <p:cNvPr id="16" name="Rectangle à coins arrondis 38">
            <a:extLst>
              <a:ext uri="{FF2B5EF4-FFF2-40B4-BE49-F238E27FC236}">
                <a16:creationId xmlns:a16="http://schemas.microsoft.com/office/drawing/2014/main" id="{7336567B-4299-448B-99ED-392D5B004C7C}"/>
              </a:ext>
            </a:extLst>
          </p:cNvPr>
          <p:cNvSpPr/>
          <p:nvPr/>
        </p:nvSpPr>
        <p:spPr>
          <a:xfrm>
            <a:off x="5748418" y="1951023"/>
            <a:ext cx="4446121" cy="4578079"/>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dirty="0">
                <a:effectLst/>
                <a:latin typeface="Comic Sans MS" panose="030F0702030302020204" pitchFamily="66" charset="0"/>
                <a:ea typeface="Comic Sans MS" panose="030F0702030302020204" pitchFamily="66" charset="0"/>
                <a:cs typeface="Comic Sans MS" panose="030F0702030302020204" pitchFamily="66" charset="0"/>
              </a:rPr>
              <a:t>Avis d’enquête publique relative au projet de Plan Local d’Urbanisme d’Allonville</a:t>
            </a:r>
          </a:p>
          <a:p>
            <a:pPr>
              <a:lnSpc>
                <a:spcPct val="107000"/>
              </a:lnSpc>
              <a:spcAft>
                <a:spcPts val="600"/>
              </a:spcAft>
            </a:pPr>
            <a:r>
              <a:rPr lang="fr-FR" sz="1100" dirty="0"/>
              <a:t>Le public est informé qu’en application d’un arrêté du Maire en date du 26 mai 2023, il sera procédé du 12 juin 2023 au 13 juillet 2023 inclus, à l’enquête publique relative au projet de Plan Local d’Urbanisme de la commune.</a:t>
            </a:r>
          </a:p>
          <a:p>
            <a:pPr>
              <a:lnSpc>
                <a:spcPct val="107000"/>
              </a:lnSpc>
              <a:spcAft>
                <a:spcPts val="600"/>
              </a:spcAft>
            </a:pPr>
            <a:r>
              <a:rPr lang="fr-FR" sz="1100" dirty="0"/>
              <a:t>A cet effet, le président du tribunal administratif d’Amiens a nommé M. Yves </a:t>
            </a:r>
            <a:r>
              <a:rPr lang="fr-FR" sz="1100" dirty="0" err="1"/>
              <a:t>Deboevre</a:t>
            </a:r>
            <a:r>
              <a:rPr lang="fr-FR" sz="1100" dirty="0"/>
              <a:t> en qualité de commissaire enquêteur.</a:t>
            </a:r>
          </a:p>
          <a:p>
            <a:pPr>
              <a:lnSpc>
                <a:spcPct val="107000"/>
              </a:lnSpc>
              <a:spcAft>
                <a:spcPts val="600"/>
              </a:spcAft>
            </a:pPr>
            <a:r>
              <a:rPr lang="fr-FR" sz="1100" dirty="0"/>
              <a:t>L’enquête se déroulera à la mairie d’Allonville – 13, grande rue.</a:t>
            </a:r>
          </a:p>
          <a:p>
            <a:pPr>
              <a:lnSpc>
                <a:spcPct val="107000"/>
              </a:lnSpc>
              <a:spcAft>
                <a:spcPts val="600"/>
              </a:spcAft>
            </a:pPr>
            <a:r>
              <a:rPr lang="fr-FR" sz="1100" dirty="0"/>
              <a:t>Le commissaire enquêteur se tiendra à la disposition des personnes intéressées lors des permanences suivantes :</a:t>
            </a:r>
          </a:p>
          <a:p>
            <a:pPr>
              <a:lnSpc>
                <a:spcPct val="107000"/>
              </a:lnSpc>
              <a:spcAft>
                <a:spcPts val="600"/>
              </a:spcAft>
            </a:pPr>
            <a:r>
              <a:rPr lang="fr-FR" sz="1100" dirty="0"/>
              <a:t>-          Le samedi 24 juin 2023 de 9h00 à 12h00 ;</a:t>
            </a:r>
          </a:p>
          <a:p>
            <a:pPr>
              <a:lnSpc>
                <a:spcPct val="107000"/>
              </a:lnSpc>
              <a:spcAft>
                <a:spcPts val="600"/>
              </a:spcAft>
            </a:pPr>
            <a:r>
              <a:rPr lang="fr-FR" sz="1100" dirty="0"/>
              <a:t>-          Le jeudi 13 juillet 2023 de 14h00 à 17h00.</a:t>
            </a:r>
          </a:p>
          <a:p>
            <a:pPr>
              <a:lnSpc>
                <a:spcPct val="107000"/>
              </a:lnSpc>
              <a:spcAft>
                <a:spcPts val="600"/>
              </a:spcAft>
            </a:pPr>
            <a:r>
              <a:rPr lang="fr-FR" sz="1100" dirty="0"/>
              <a:t>Pendant la durée de l’enquête, les observations pourront être consignées sur le registre d’enquête déposé à la mairie ou à l’adresse suivante : mairie.allonville@laposte.net.</a:t>
            </a:r>
          </a:p>
          <a:p>
            <a:pPr>
              <a:lnSpc>
                <a:spcPct val="107000"/>
              </a:lnSpc>
              <a:spcAft>
                <a:spcPts val="600"/>
              </a:spcAft>
            </a:pPr>
            <a:r>
              <a:rPr lang="fr-FR" sz="1100" dirty="0"/>
              <a:t>Le rapport et les conclusions du commissaire-enquêteur, transmis au maire seront tenus à la disposition du public à la mairie aux jours  et heures habituels d’ouverture au public.</a:t>
            </a:r>
          </a:p>
        </p:txBody>
      </p:sp>
      <p:sp>
        <p:nvSpPr>
          <p:cNvPr id="11" name="Rectangle à coins arrondis 37">
            <a:extLst>
              <a:ext uri="{FF2B5EF4-FFF2-40B4-BE49-F238E27FC236}">
                <a16:creationId xmlns:a16="http://schemas.microsoft.com/office/drawing/2014/main" id="{9AA31707-E307-FC28-F28C-A18DEE7A18B9}"/>
              </a:ext>
            </a:extLst>
          </p:cNvPr>
          <p:cNvSpPr/>
          <p:nvPr/>
        </p:nvSpPr>
        <p:spPr>
          <a:xfrm>
            <a:off x="674278" y="673221"/>
            <a:ext cx="4394679" cy="4978831"/>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4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Du nouveau sur l'église</a:t>
            </a:r>
          </a:p>
          <a:p>
            <a:pPr algn="ctr"/>
            <a:endParaRPr lang="fr-FR" sz="1600"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r>
              <a:rPr lang="fr-FR" sz="1100" b="1" dirty="0"/>
              <a:t>Vous le savez tous, notre église est fermée pour péril et ce dans le but de protéger la population mais également de réaliser un diagnostic architectural précis de l'état de l'édifice.</a:t>
            </a:r>
          </a:p>
          <a:p>
            <a:r>
              <a:rPr lang="fr-FR" sz="1100" b="1" dirty="0"/>
              <a:t>Pour l'heure, le rapport de l'architecte est en cours de réalisation et devrait nous être livré pour cette fin d'année. Sur la base de ce rapport, nous pourrons déjà y voir plus clair sur les campagnes de travaux à mener et les priorités à y apporter.</a:t>
            </a:r>
          </a:p>
          <a:p>
            <a:r>
              <a:rPr lang="fr-FR" sz="1100" b="1" dirty="0"/>
              <a:t>Vous le savez également, les travaux sur les édifices cultuels engendrent des frais colossaux que nos petites collectivités ont du mal à supporter.</a:t>
            </a:r>
          </a:p>
          <a:p>
            <a:endParaRPr lang="fr-FR" sz="1100" b="1" dirty="0"/>
          </a:p>
          <a:p>
            <a:r>
              <a:rPr lang="fr-FR" sz="1100" b="1" dirty="0"/>
              <a:t>Le chef de l'Etat a annoncé , lors de sa visite au Mont Saint Michel, des mesures afin de soutenir les petites communes dans l'entretien et la restauration de ce patrimoine, s'appuyant sur le rapport du Sénat dans le cadre d'une mission pilotée par Pierre Ouzoulias et Anne </a:t>
            </a:r>
            <a:r>
              <a:rPr lang="fr-FR" sz="1100" b="1" dirty="0" err="1"/>
              <a:t>Ventalon</a:t>
            </a:r>
            <a:r>
              <a:rPr lang="fr-FR" sz="1100" b="1" dirty="0"/>
              <a:t>.</a:t>
            </a:r>
          </a:p>
          <a:p>
            <a:r>
              <a:rPr lang="fr-FR" sz="1100" b="1" dirty="0"/>
              <a:t>La première étape de ces mesures consistera en un inventaire du patrimoine religieux et notamment des édifices du 19ème et du 20ème siècle (peu soutenus actuellement) afin d'établir une cartographie précise.</a:t>
            </a:r>
          </a:p>
          <a:p>
            <a:endParaRPr lang="fr-FR" sz="1100" b="1" dirty="0"/>
          </a:p>
          <a:p>
            <a:r>
              <a:rPr lang="fr-FR" sz="1100" b="1" dirty="0"/>
              <a:t>Nous remercions Stéphane </a:t>
            </a:r>
            <a:r>
              <a:rPr lang="fr-FR" sz="1100" b="1" dirty="0" err="1"/>
              <a:t>Demilly</a:t>
            </a:r>
            <a:r>
              <a:rPr lang="fr-FR" sz="1100" b="1" dirty="0"/>
              <a:t>, Sénateur, qui, suite à une visite sur la commune, a adressé une lettre ouverte au Président afin de le sensibiliser à cette question de la sauvegarde de notre patrimoine.</a:t>
            </a:r>
          </a:p>
          <a:p>
            <a:r>
              <a:rPr lang="fr-FR" sz="1100" b="1" dirty="0"/>
              <a:t>Nous ne baissons pas les bras, bien au contraire, nous avançons.</a:t>
            </a:r>
          </a:p>
          <a:p>
            <a:pPr algn="just"/>
            <a:endParaRPr lang="fr-FR" sz="1100" dirty="0"/>
          </a:p>
        </p:txBody>
      </p:sp>
      <p:sp>
        <p:nvSpPr>
          <p:cNvPr id="8" name="Rectangle à coins arrondis 38">
            <a:extLst>
              <a:ext uri="{FF2B5EF4-FFF2-40B4-BE49-F238E27FC236}">
                <a16:creationId xmlns:a16="http://schemas.microsoft.com/office/drawing/2014/main" id="{A4FF8A39-7F87-BD7F-CBD0-14D09931AF4B}"/>
              </a:ext>
            </a:extLst>
          </p:cNvPr>
          <p:cNvSpPr/>
          <p:nvPr/>
        </p:nvSpPr>
        <p:spPr>
          <a:xfrm>
            <a:off x="674278" y="5837584"/>
            <a:ext cx="4394679" cy="1557074"/>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dirty="0">
                <a:effectLst/>
                <a:latin typeface="Comic Sans MS" panose="030F0702030302020204" pitchFamily="66" charset="0"/>
                <a:ea typeface="Comic Sans MS" panose="030F0702030302020204" pitchFamily="66" charset="0"/>
                <a:cs typeface="Comic Sans MS" panose="030F0702030302020204" pitchFamily="66" charset="0"/>
              </a:rPr>
              <a:t>Travaux de voirie</a:t>
            </a:r>
          </a:p>
          <a:p>
            <a:pPr algn="ctr">
              <a:lnSpc>
                <a:spcPct val="107000"/>
              </a:lnSpc>
              <a:spcAft>
                <a:spcPts val="600"/>
              </a:spcAft>
            </a:pPr>
            <a:r>
              <a:rPr lang="fr-FR" sz="1100" dirty="0"/>
              <a:t>Pour des raisons de sécurité routière, les communes d'Allonville et de Querrieu ont décidé de réaliser conjointement des travaux de réfection de chaussée entre les deux communes.</a:t>
            </a:r>
          </a:p>
          <a:p>
            <a:pPr algn="ctr">
              <a:lnSpc>
                <a:spcPct val="107000"/>
              </a:lnSpc>
              <a:spcAft>
                <a:spcPts val="600"/>
              </a:spcAft>
            </a:pPr>
            <a:r>
              <a:rPr lang="fr-FR" sz="1100" dirty="0"/>
              <a:t>Ces travaux ont eu lieu du 5 juin au 9 juin 2023. Le montant des travaux pour la commune d'Allonville s'élève à  17 380, 80 € TTC.</a:t>
            </a:r>
          </a:p>
        </p:txBody>
      </p:sp>
      <p:pic>
        <p:nvPicPr>
          <p:cNvPr id="18" name="Image 17">
            <a:extLst>
              <a:ext uri="{FF2B5EF4-FFF2-40B4-BE49-F238E27FC236}">
                <a16:creationId xmlns:a16="http://schemas.microsoft.com/office/drawing/2014/main" id="{67196245-3652-1D3F-DFFD-503700A0F894}"/>
              </a:ext>
            </a:extLst>
          </p:cNvPr>
          <p:cNvPicPr>
            <a:picLocks noChangeAspect="1"/>
          </p:cNvPicPr>
          <p:nvPr/>
        </p:nvPicPr>
        <p:blipFill>
          <a:blip r:embed="rId3"/>
          <a:stretch>
            <a:fillRect/>
          </a:stretch>
        </p:blipFill>
        <p:spPr>
          <a:xfrm>
            <a:off x="3929171" y="170456"/>
            <a:ext cx="618055" cy="993582"/>
          </a:xfrm>
          <a:prstGeom prst="rect">
            <a:avLst/>
          </a:prstGeom>
        </p:spPr>
      </p:pic>
    </p:spTree>
    <p:extLst>
      <p:ext uri="{BB962C8B-B14F-4D97-AF65-F5344CB8AC3E}">
        <p14:creationId xmlns:p14="http://schemas.microsoft.com/office/powerpoint/2010/main" val="214067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937325"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7" name="Rectangle à coins arrondis 37">
            <a:extLst>
              <a:ext uri="{FF2B5EF4-FFF2-40B4-BE49-F238E27FC236}">
                <a16:creationId xmlns:a16="http://schemas.microsoft.com/office/drawing/2014/main" id="{C9698985-0E56-4E0C-006C-289CC5E7A741}"/>
              </a:ext>
            </a:extLst>
          </p:cNvPr>
          <p:cNvSpPr/>
          <p:nvPr/>
        </p:nvSpPr>
        <p:spPr>
          <a:xfrm>
            <a:off x="5983674" y="265043"/>
            <a:ext cx="2882031" cy="1583635"/>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4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Inscriptions à l’école</a:t>
            </a:r>
            <a:br>
              <a:rPr lang="fr-FR" sz="14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br>
            <a:endParaRPr lang="fr-FR" sz="800"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r>
              <a:rPr lang="fr-FR" sz="1100" dirty="0"/>
              <a:t>Les pré-inscriptions à l’école primaire sont ouvertes.</a:t>
            </a:r>
          </a:p>
          <a:p>
            <a:r>
              <a:rPr lang="fr-FR" sz="1100" dirty="0"/>
              <a:t>Elles ont lieu en mairie et concernent tout particulièrement les enfants âgés de 3 ans au 31 décembre 2023. Pensez à vous munir du carnet de vaccination et du livret de famille.</a:t>
            </a:r>
          </a:p>
        </p:txBody>
      </p:sp>
      <p:pic>
        <p:nvPicPr>
          <p:cNvPr id="2" name="Image1">
            <a:extLst>
              <a:ext uri="{FF2B5EF4-FFF2-40B4-BE49-F238E27FC236}">
                <a16:creationId xmlns:a16="http://schemas.microsoft.com/office/drawing/2014/main" id="{45DFE7FF-7193-48A6-D3C5-D2B2ED99BCBE}"/>
              </a:ext>
            </a:extLst>
          </p:cNvPr>
          <p:cNvPicPr/>
          <p:nvPr/>
        </p:nvPicPr>
        <p:blipFill>
          <a:blip r:embed="rId2">
            <a:lum/>
            <a:alphaModFix/>
          </a:blip>
          <a:srcRect/>
          <a:stretch>
            <a:fillRect/>
          </a:stretch>
        </p:blipFill>
        <p:spPr>
          <a:xfrm>
            <a:off x="696381" y="665431"/>
            <a:ext cx="3087115" cy="1666954"/>
          </a:xfrm>
          <a:prstGeom prst="rect">
            <a:avLst/>
          </a:prstGeom>
        </p:spPr>
      </p:pic>
      <p:pic>
        <p:nvPicPr>
          <p:cNvPr id="3" name="Image 2" descr="Une image contenant texte, capture d’écran, dessin humoristique, graphisme&#10;&#10;Description générée automatiquement">
            <a:extLst>
              <a:ext uri="{FF2B5EF4-FFF2-40B4-BE49-F238E27FC236}">
                <a16:creationId xmlns:a16="http://schemas.microsoft.com/office/drawing/2014/main" id="{1E92ED79-62B6-3C81-1D2B-BC6FE434CDE6}"/>
              </a:ext>
            </a:extLst>
          </p:cNvPr>
          <p:cNvPicPr/>
          <p:nvPr/>
        </p:nvPicPr>
        <p:blipFill>
          <a:blip r:embed="rId3">
            <a:lum/>
            <a:alphaModFix/>
          </a:blip>
          <a:srcRect/>
          <a:stretch>
            <a:fillRect/>
          </a:stretch>
        </p:blipFill>
        <p:spPr>
          <a:xfrm>
            <a:off x="1498138" y="2425149"/>
            <a:ext cx="3087115" cy="1816928"/>
          </a:xfrm>
          <a:prstGeom prst="rect">
            <a:avLst/>
          </a:prstGeom>
        </p:spPr>
      </p:pic>
      <p:sp>
        <p:nvSpPr>
          <p:cNvPr id="4" name="Rectangle à coins arrondis 38">
            <a:extLst>
              <a:ext uri="{FF2B5EF4-FFF2-40B4-BE49-F238E27FC236}">
                <a16:creationId xmlns:a16="http://schemas.microsoft.com/office/drawing/2014/main" id="{F5C1AB7F-A1D1-50B8-A1C2-668EE37B2C05}"/>
              </a:ext>
            </a:extLst>
          </p:cNvPr>
          <p:cNvSpPr/>
          <p:nvPr/>
        </p:nvSpPr>
        <p:spPr>
          <a:xfrm>
            <a:off x="6246817" y="2005904"/>
            <a:ext cx="4109757" cy="1964924"/>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dirty="0">
                <a:effectLst/>
                <a:latin typeface="Comic Sans MS" panose="030F0702030302020204" pitchFamily="66" charset="0"/>
                <a:ea typeface="Comic Sans MS" panose="030F0702030302020204" pitchFamily="66" charset="0"/>
                <a:cs typeface="Comic Sans MS" panose="030F0702030302020204" pitchFamily="66" charset="0"/>
              </a:rPr>
              <a:t>Collecte décalée des déchets ménagers en juillet et août 2023</a:t>
            </a:r>
          </a:p>
          <a:p>
            <a:pPr algn="ctr">
              <a:lnSpc>
                <a:spcPct val="107000"/>
              </a:lnSpc>
              <a:spcAft>
                <a:spcPts val="600"/>
              </a:spcAft>
            </a:pPr>
            <a:r>
              <a:rPr lang="fr-FR" sz="1100" dirty="0"/>
              <a:t>Le vendredi 14 juillet étant un jour férié, la collecte des ordures ménagères ( poubelle verte)  est décalée au samedi 15 juillet.</a:t>
            </a:r>
          </a:p>
          <a:p>
            <a:pPr algn="ctr">
              <a:lnSpc>
                <a:spcPct val="107000"/>
              </a:lnSpc>
              <a:spcAft>
                <a:spcPts val="600"/>
              </a:spcAft>
            </a:pPr>
            <a:r>
              <a:rPr lang="fr-FR" sz="1100" dirty="0"/>
              <a:t>Tri sélectif (poubelle jaune) : en  raison du mardi 15 août férié, la collecte du mercredi 16 août sera réalisée le jeudi 17.</a:t>
            </a:r>
          </a:p>
        </p:txBody>
      </p:sp>
      <p:sp>
        <p:nvSpPr>
          <p:cNvPr id="5" name="Rectangle à coins arrondis 37">
            <a:extLst>
              <a:ext uri="{FF2B5EF4-FFF2-40B4-BE49-F238E27FC236}">
                <a16:creationId xmlns:a16="http://schemas.microsoft.com/office/drawing/2014/main" id="{1EE95911-D8B0-FBE3-A2DA-2DDB9CDA9C7B}"/>
              </a:ext>
            </a:extLst>
          </p:cNvPr>
          <p:cNvSpPr/>
          <p:nvPr/>
        </p:nvSpPr>
        <p:spPr>
          <a:xfrm>
            <a:off x="5643843" y="4289701"/>
            <a:ext cx="4109756" cy="1910114"/>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4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Service de l’eau et de l’assainissement</a:t>
            </a:r>
          </a:p>
          <a:p>
            <a:pPr algn="ctr"/>
            <a:endParaRPr lang="fr-FR" sz="1600"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endParaRPr>
          </a:p>
          <a:p>
            <a:r>
              <a:rPr lang="fr-FR" sz="1000" dirty="0"/>
              <a:t>Petit rappel : la commune est membre de l’intercommunalité d’Amiens métropole et, dans le  cadre de cette appartenance, la gestion de ce service a été déléguée à l’intercommunalité.</a:t>
            </a:r>
          </a:p>
          <a:p>
            <a:endParaRPr lang="fr-FR" sz="1000" dirty="0"/>
          </a:p>
          <a:p>
            <a:r>
              <a:rPr lang="fr-FR" sz="1000" dirty="0"/>
              <a:t>En conséquence, tout incident, dysfonctionnement ou démarche lié au fonctionnement du  service de l’eau et de l’assainissement relève de la compétence exclusive </a:t>
            </a:r>
            <a:r>
              <a:rPr lang="fr-FR" sz="1000" b="1" dirty="0"/>
              <a:t>d’Amiens Métropole. Tél : 03 22 33 13 13</a:t>
            </a:r>
          </a:p>
          <a:p>
            <a:pPr algn="just"/>
            <a:r>
              <a:rPr lang="fr-FR" sz="1100" dirty="0"/>
              <a:t>    </a:t>
            </a:r>
          </a:p>
          <a:p>
            <a:pPr algn="just"/>
            <a:endParaRPr lang="fr-FR" sz="1100" dirty="0"/>
          </a:p>
        </p:txBody>
      </p:sp>
      <p:sp>
        <p:nvSpPr>
          <p:cNvPr id="10" name="Rectangle à coins arrondis 38">
            <a:extLst>
              <a:ext uri="{FF2B5EF4-FFF2-40B4-BE49-F238E27FC236}">
                <a16:creationId xmlns:a16="http://schemas.microsoft.com/office/drawing/2014/main" id="{EA3E19C5-0E4D-3429-1D56-E41E55520C26}"/>
              </a:ext>
            </a:extLst>
          </p:cNvPr>
          <p:cNvSpPr/>
          <p:nvPr/>
        </p:nvSpPr>
        <p:spPr>
          <a:xfrm>
            <a:off x="696381" y="4397921"/>
            <a:ext cx="4109757" cy="1964924"/>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dirty="0">
                <a:effectLst/>
                <a:latin typeface="Comic Sans MS" panose="030F0702030302020204" pitchFamily="66" charset="0"/>
                <a:ea typeface="Comic Sans MS" panose="030F0702030302020204" pitchFamily="66" charset="0"/>
                <a:cs typeface="Comic Sans MS" panose="030F0702030302020204" pitchFamily="66" charset="0"/>
              </a:rPr>
              <a:t>Déjections canines</a:t>
            </a:r>
            <a:br>
              <a:rPr lang="fr-FR" sz="1400" b="1" dirty="0">
                <a:effectLst/>
                <a:latin typeface="Comic Sans MS" panose="030F0702030302020204" pitchFamily="66" charset="0"/>
                <a:ea typeface="Comic Sans MS" panose="030F0702030302020204" pitchFamily="66" charset="0"/>
                <a:cs typeface="Comic Sans MS" panose="030F0702030302020204" pitchFamily="66" charset="0"/>
              </a:rPr>
            </a:br>
            <a:r>
              <a:rPr lang="fr-FR" sz="1100" dirty="0"/>
              <a:t>De nouveau, des incivilités relatives aux déjections canines ont été signalées à la mairie.</a:t>
            </a:r>
          </a:p>
          <a:p>
            <a:pPr algn="ctr">
              <a:lnSpc>
                <a:spcPct val="107000"/>
              </a:lnSpc>
              <a:spcAft>
                <a:spcPts val="600"/>
              </a:spcAft>
            </a:pPr>
            <a:r>
              <a:rPr lang="fr-FR" sz="1100" dirty="0"/>
              <a:t>Il est rappelé qu’un arrêté municipal rendant obligatoire le ramassage des déjections canines a été pris, suite au vote du conseil municipal dans sa séance du 22 mars 2022. A cet effet, des sacs sont mis à disposition des propriétaires de chiens, à la mairie.</a:t>
            </a:r>
          </a:p>
        </p:txBody>
      </p:sp>
      <p:sp>
        <p:nvSpPr>
          <p:cNvPr id="11" name="Rectangle à coins arrondis 38">
            <a:extLst>
              <a:ext uri="{FF2B5EF4-FFF2-40B4-BE49-F238E27FC236}">
                <a16:creationId xmlns:a16="http://schemas.microsoft.com/office/drawing/2014/main" id="{43CC2F44-E6EE-BD69-970F-C8194074E862}"/>
              </a:ext>
            </a:extLst>
          </p:cNvPr>
          <p:cNvSpPr/>
          <p:nvPr/>
        </p:nvSpPr>
        <p:spPr>
          <a:xfrm>
            <a:off x="642731" y="6518689"/>
            <a:ext cx="9713844" cy="836268"/>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400" b="1" dirty="0">
                <a:effectLst/>
                <a:latin typeface="Comic Sans MS" panose="030F0702030302020204" pitchFamily="66" charset="0"/>
                <a:ea typeface="Comic Sans MS" panose="030F0702030302020204" pitchFamily="66" charset="0"/>
                <a:cs typeface="Comic Sans MS" panose="030F0702030302020204" pitchFamily="66" charset="0"/>
              </a:rPr>
              <a:t>Grandes vacances !</a:t>
            </a:r>
            <a:br>
              <a:rPr lang="fr-FR" sz="1400" b="1" dirty="0">
                <a:effectLst/>
                <a:latin typeface="Comic Sans MS" panose="030F0702030302020204" pitchFamily="66" charset="0"/>
                <a:ea typeface="Comic Sans MS" panose="030F0702030302020204" pitchFamily="66" charset="0"/>
                <a:cs typeface="Comic Sans MS" panose="030F0702030302020204" pitchFamily="66" charset="0"/>
              </a:rPr>
            </a:br>
            <a:r>
              <a:rPr lang="fr-FR" sz="1100" dirty="0"/>
              <a:t>C’est l’été ! Et avec cette belle saison, le moment venu pour beaucoup de profiter de leurs congés.</a:t>
            </a:r>
          </a:p>
          <a:p>
            <a:pPr algn="ctr">
              <a:lnSpc>
                <a:spcPct val="107000"/>
              </a:lnSpc>
              <a:spcAft>
                <a:spcPts val="600"/>
              </a:spcAft>
            </a:pPr>
            <a:r>
              <a:rPr lang="fr-FR" sz="1100" dirty="0"/>
              <a:t>A tous ceux qui vont partir, mais aussi à ceux qui ne voyagent pas, nous souhaitons de belles et agréables vacances.</a:t>
            </a:r>
          </a:p>
        </p:txBody>
      </p:sp>
      <p:pic>
        <p:nvPicPr>
          <p:cNvPr id="15" name="Image 14">
            <a:extLst>
              <a:ext uri="{FF2B5EF4-FFF2-40B4-BE49-F238E27FC236}">
                <a16:creationId xmlns:a16="http://schemas.microsoft.com/office/drawing/2014/main" id="{49F52E01-A593-AE7E-464F-B9932E54210C}"/>
              </a:ext>
            </a:extLst>
          </p:cNvPr>
          <p:cNvPicPr>
            <a:picLocks noChangeAspect="1"/>
          </p:cNvPicPr>
          <p:nvPr/>
        </p:nvPicPr>
        <p:blipFill>
          <a:blip r:embed="rId4"/>
          <a:stretch>
            <a:fillRect/>
          </a:stretch>
        </p:blipFill>
        <p:spPr>
          <a:xfrm>
            <a:off x="518994" y="3745082"/>
            <a:ext cx="836661" cy="1089238"/>
          </a:xfrm>
          <a:prstGeom prst="rect">
            <a:avLst/>
          </a:prstGeom>
        </p:spPr>
      </p:pic>
      <p:pic>
        <p:nvPicPr>
          <p:cNvPr id="17" name="Image 16">
            <a:extLst>
              <a:ext uri="{FF2B5EF4-FFF2-40B4-BE49-F238E27FC236}">
                <a16:creationId xmlns:a16="http://schemas.microsoft.com/office/drawing/2014/main" id="{C64F0794-B2FD-1B39-9824-6F2893AD1501}"/>
              </a:ext>
            </a:extLst>
          </p:cNvPr>
          <p:cNvPicPr>
            <a:picLocks noChangeAspect="1"/>
          </p:cNvPicPr>
          <p:nvPr/>
        </p:nvPicPr>
        <p:blipFill>
          <a:blip r:embed="rId5"/>
          <a:stretch>
            <a:fillRect/>
          </a:stretch>
        </p:blipFill>
        <p:spPr>
          <a:xfrm>
            <a:off x="8718904" y="563561"/>
            <a:ext cx="1276528" cy="1200318"/>
          </a:xfrm>
          <a:prstGeom prst="rect">
            <a:avLst/>
          </a:prstGeom>
        </p:spPr>
      </p:pic>
      <p:pic>
        <p:nvPicPr>
          <p:cNvPr id="20" name="Image 19">
            <a:extLst>
              <a:ext uri="{FF2B5EF4-FFF2-40B4-BE49-F238E27FC236}">
                <a16:creationId xmlns:a16="http://schemas.microsoft.com/office/drawing/2014/main" id="{B0A3B5F5-3512-0112-79AD-9BD7BD2ACEC4}"/>
              </a:ext>
            </a:extLst>
          </p:cNvPr>
          <p:cNvPicPr>
            <a:picLocks noChangeAspect="1"/>
          </p:cNvPicPr>
          <p:nvPr/>
        </p:nvPicPr>
        <p:blipFill>
          <a:blip r:embed="rId6"/>
          <a:stretch>
            <a:fillRect/>
          </a:stretch>
        </p:blipFill>
        <p:spPr>
          <a:xfrm>
            <a:off x="8837854" y="5956634"/>
            <a:ext cx="1076475" cy="1124107"/>
          </a:xfrm>
          <a:prstGeom prst="rect">
            <a:avLst/>
          </a:prstGeom>
        </p:spPr>
      </p:pic>
    </p:spTree>
    <p:extLst>
      <p:ext uri="{BB962C8B-B14F-4D97-AF65-F5344CB8AC3E}">
        <p14:creationId xmlns:p14="http://schemas.microsoft.com/office/powerpoint/2010/main" val="208511820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714</TotalTime>
  <Words>811</Words>
  <Application>Microsoft Office PowerPoint</Application>
  <PresentationFormat>Personnalisé</PresentationFormat>
  <Paragraphs>42</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Bradley Hand ITC</vt:lpstr>
      <vt:lpstr>Calibri</vt:lpstr>
      <vt:lpstr>Calibri Light</vt:lpstr>
      <vt:lpstr>Comic Sans MS</vt:lpstr>
      <vt:lpstr>Tempus Sans ITC</vt:lpstr>
      <vt:lpstr>Thème Office</vt:lpstr>
      <vt:lpstr>Présentation PowerPoint</vt:lpstr>
      <vt:lpstr>Présentation PowerPoint</vt:lpstr>
    </vt:vector>
  </TitlesOfParts>
  <Company>FMLogistic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VANDERMOLEN</dc:creator>
  <cp:lastModifiedBy>Pascal Choquet</cp:lastModifiedBy>
  <cp:revision>97</cp:revision>
  <cp:lastPrinted>2021-12-22T13:04:44Z</cp:lastPrinted>
  <dcterms:created xsi:type="dcterms:W3CDTF">2017-09-30T08:46:49Z</dcterms:created>
  <dcterms:modified xsi:type="dcterms:W3CDTF">2023-06-20T08:31:20Z</dcterms:modified>
</cp:coreProperties>
</file>