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0691813" cy="7559675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44" d="100"/>
          <a:sy n="144" d="100"/>
        </p:scale>
        <p:origin x="1620" y="13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23/05/2023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7706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23/05/2023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7616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23/05/2023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7199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23/05/2023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7361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23/05/2023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1722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23/05/2023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8919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23/05/2023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2571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23/05/2023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3634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23/05/2023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1418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23/05/2023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524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23/05/2023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5711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253A1-BD3A-4014-A357-25D789D6AD4C}" type="datetimeFigureOut">
              <a:rPr lang="fr-FR" smtClean="0"/>
              <a:t>23/05/2023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6045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2"/>
          <p:cNvGrpSpPr/>
          <p:nvPr/>
        </p:nvGrpSpPr>
        <p:grpSpPr>
          <a:xfrm>
            <a:off x="5561571" y="78087"/>
            <a:ext cx="4783908" cy="1581932"/>
            <a:chOff x="5561571" y="-569"/>
            <a:chExt cx="4783908" cy="1581932"/>
          </a:xfrm>
        </p:grpSpPr>
        <p:sp>
          <p:nvSpPr>
            <p:cNvPr id="6" name="Zone de texte 1"/>
            <p:cNvSpPr txBox="1"/>
            <p:nvPr/>
          </p:nvSpPr>
          <p:spPr>
            <a:xfrm>
              <a:off x="5899359" y="-569"/>
              <a:ext cx="4446120" cy="1190271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schemeClr val="bg1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100796" tIns="50398" rIns="100796" bIns="50398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r">
                <a:lnSpc>
                  <a:spcPct val="107000"/>
                </a:lnSpc>
                <a:spcAft>
                  <a:spcPts val="882"/>
                </a:spcAft>
              </a:pPr>
              <a:r>
                <a:rPr lang="fr-FR" sz="7937" dirty="0">
                  <a:solidFill>
                    <a:srgbClr val="2E74B5"/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Bradley Hand ITC" panose="03070402050302030203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Le Lien</a:t>
              </a:r>
              <a:endParaRPr lang="fr-FR" sz="1213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Zone de texte 39"/>
            <p:cNvSpPr txBox="1"/>
            <p:nvPr/>
          </p:nvSpPr>
          <p:spPr>
            <a:xfrm rot="16200000">
              <a:off x="4948991" y="614811"/>
              <a:ext cx="1579132" cy="353971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100796" tIns="50398" rIns="100796" bIns="50398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82"/>
                </a:spcAft>
              </a:pPr>
              <a:r>
                <a:rPr lang="fr-FR" sz="1213" dirty="0">
                  <a:solidFill>
                    <a:srgbClr val="2E74B5"/>
                  </a:solidFill>
                  <a:effectLst>
                    <a:outerShdw blurRad="38100" dist="25400" dir="5400000" algn="ctr">
                      <a:srgbClr val="6E747A">
                        <a:alpha val="43000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www.ville-allonville.fr</a:t>
              </a:r>
              <a:endParaRPr lang="fr-FR" sz="1213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937325" y="-569"/>
            <a:ext cx="388620" cy="571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7" name="Zone de texte 2"/>
          <p:cNvSpPr txBox="1"/>
          <p:nvPr/>
        </p:nvSpPr>
        <p:spPr>
          <a:xfrm>
            <a:off x="6190786" y="1329176"/>
            <a:ext cx="4087269" cy="420096"/>
          </a:xfrm>
          <a:prstGeom prst="rect">
            <a:avLst/>
          </a:prstGeom>
          <a:solidFill>
            <a:schemeClr val="lt1"/>
          </a:solidFill>
          <a:ln w="635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100796" tIns="50398" rIns="100796" bIns="5039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107000"/>
              </a:lnSpc>
              <a:spcAft>
                <a:spcPts val="882"/>
              </a:spcAft>
            </a:pPr>
            <a:r>
              <a:rPr lang="fr-FR" sz="1213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Numéro 90 – Le 22/05/2023</a:t>
            </a:r>
            <a:endParaRPr lang="fr-FR" sz="1213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1382" y="1030573"/>
            <a:ext cx="1031493" cy="609402"/>
          </a:xfrm>
          <a:prstGeom prst="rect">
            <a:avLst/>
          </a:prstGeom>
        </p:spPr>
      </p:pic>
      <p:sp>
        <p:nvSpPr>
          <p:cNvPr id="16" name="Rectangle à coins arrondis 38">
            <a:extLst>
              <a:ext uri="{FF2B5EF4-FFF2-40B4-BE49-F238E27FC236}">
                <a16:creationId xmlns:a16="http://schemas.microsoft.com/office/drawing/2014/main" id="{7336567B-4299-448B-99ED-392D5B004C7C}"/>
              </a:ext>
            </a:extLst>
          </p:cNvPr>
          <p:cNvSpPr/>
          <p:nvPr/>
        </p:nvSpPr>
        <p:spPr>
          <a:xfrm>
            <a:off x="5748418" y="1951024"/>
            <a:ext cx="4446121" cy="2826385"/>
          </a:xfrm>
          <a:prstGeom prst="roundRect">
            <a:avLst>
              <a:gd name="adj" fmla="val 48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800" b="1" dirty="0">
                <a:effectLst/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</a:rPr>
              <a:t>Nuisances sonores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Avec le printemps, les travaux de bricolage et jardinage ont repris.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Réalisés à l’aide d’outils susceptibles de porter atteinte à la tranquillité du voisinage,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ils ne peuvent être effectués que :</a:t>
            </a:r>
          </a:p>
          <a:p>
            <a:pPr lvl="1"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- du lundi au vendredi de 8h30 à 12h 00 et de 14h00 à 19h30</a:t>
            </a:r>
          </a:p>
          <a:p>
            <a:pPr lvl="1"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- le samedi de 9h00 à 12h00 et de 15h00 à 19h00</a:t>
            </a:r>
          </a:p>
          <a:p>
            <a:pPr lvl="1"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- les dimanche et jour férié de 10h00 à 12h00.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(Arrêté préfectoral du 20 juin 2005, toujours en vigueur, portant réglementation des bruits de voisinage dans la Somme).</a:t>
            </a:r>
          </a:p>
        </p:txBody>
      </p:sp>
      <p:sp>
        <p:nvSpPr>
          <p:cNvPr id="20" name="Rectangle à coins arrondis 37">
            <a:extLst>
              <a:ext uri="{FF2B5EF4-FFF2-40B4-BE49-F238E27FC236}">
                <a16:creationId xmlns:a16="http://schemas.microsoft.com/office/drawing/2014/main" id="{48BAB170-A267-C8DB-5C20-21A9DE038830}"/>
              </a:ext>
            </a:extLst>
          </p:cNvPr>
          <p:cNvSpPr/>
          <p:nvPr/>
        </p:nvSpPr>
        <p:spPr>
          <a:xfrm>
            <a:off x="6887033" y="5060677"/>
            <a:ext cx="3257506" cy="2030250"/>
          </a:xfrm>
          <a:prstGeom prst="roundRect">
            <a:avLst>
              <a:gd name="adj" fmla="val 7514"/>
            </a:avLst>
          </a:prstGeom>
          <a:solidFill>
            <a:srgbClr val="70AD47">
              <a:lumMod val="40000"/>
              <a:lumOff val="60000"/>
            </a:srgbClr>
          </a:solidFill>
          <a:ln w="12700" cap="flat" cmpd="sng" algn="ctr">
            <a:solidFill>
              <a:srgbClr val="70AD47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600" b="1" i="1" dirty="0">
                <a:solidFill>
                  <a:srgbClr val="2E74B5"/>
                </a:solidFill>
                <a:latin typeface="Tempus Sans ITC" panose="04020404030D070202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Taille des haies</a:t>
            </a:r>
          </a:p>
          <a:p>
            <a:pPr algn="ctr"/>
            <a:endParaRPr lang="fr-FR" sz="1600" i="1" dirty="0">
              <a:solidFill>
                <a:srgbClr val="2E74B5"/>
              </a:solidFill>
              <a:latin typeface="Tempus Sans ITC" panose="04020404030D070202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fr-FR" sz="1100" b="1" dirty="0"/>
              <a:t>Afin de préserver la biodiversité , et plus particulièrement de favoriser la nidification, la taille des haies est, pour les particuliers, déconseillée du 15 mars au 31 juillet.</a:t>
            </a:r>
          </a:p>
          <a:p>
            <a:pPr algn="ctr"/>
            <a:r>
              <a:rPr lang="fr-FR" sz="1100" b="1" dirty="0"/>
              <a:t>(Arrêté du 24 avril 2015 relatif aux règles de bonnes conditions agricoles et environnementales).</a:t>
            </a:r>
          </a:p>
          <a:p>
            <a:pPr algn="just"/>
            <a:r>
              <a:rPr lang="fr-FR" sz="1100" dirty="0"/>
              <a:t>    </a:t>
            </a:r>
          </a:p>
          <a:p>
            <a:pPr algn="just"/>
            <a:endParaRPr lang="fr-FR" sz="1100" dirty="0"/>
          </a:p>
        </p:txBody>
      </p:sp>
      <p:sp>
        <p:nvSpPr>
          <p:cNvPr id="11" name="Rectangle à coins arrondis 37">
            <a:extLst>
              <a:ext uri="{FF2B5EF4-FFF2-40B4-BE49-F238E27FC236}">
                <a16:creationId xmlns:a16="http://schemas.microsoft.com/office/drawing/2014/main" id="{9AA31707-E307-FC28-F28C-A18DEE7A18B9}"/>
              </a:ext>
            </a:extLst>
          </p:cNvPr>
          <p:cNvSpPr/>
          <p:nvPr/>
        </p:nvSpPr>
        <p:spPr>
          <a:xfrm>
            <a:off x="674278" y="673222"/>
            <a:ext cx="4269117" cy="4521630"/>
          </a:xfrm>
          <a:prstGeom prst="roundRect">
            <a:avLst>
              <a:gd name="adj" fmla="val 7514"/>
            </a:avLst>
          </a:prstGeom>
          <a:solidFill>
            <a:srgbClr val="70AD47">
              <a:lumMod val="40000"/>
              <a:lumOff val="60000"/>
            </a:srgbClr>
          </a:solidFill>
          <a:ln w="12700" cap="flat" cmpd="sng" algn="ctr">
            <a:solidFill>
              <a:srgbClr val="70AD47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600" b="1" i="1" dirty="0">
                <a:solidFill>
                  <a:srgbClr val="2E74B5"/>
                </a:solidFill>
                <a:latin typeface="Tempus Sans ITC" panose="04020404030D070202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Horaires des déchetteries</a:t>
            </a:r>
          </a:p>
          <a:p>
            <a:pPr algn="ctr"/>
            <a:endParaRPr lang="fr-FR" sz="1600" i="1" dirty="0">
              <a:solidFill>
                <a:srgbClr val="2E74B5"/>
              </a:solidFill>
              <a:latin typeface="Tempus Sans ITC" panose="04020404030D070202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1100" b="1" dirty="0"/>
              <a:t>Attention : Les horaires des déchetteries Nord (chemin de </a:t>
            </a:r>
            <a:r>
              <a:rPr lang="fr-FR" sz="1100" b="1" dirty="0" err="1"/>
              <a:t>Vauvoix</a:t>
            </a:r>
            <a:r>
              <a:rPr lang="fr-FR" sz="1100" b="1" dirty="0"/>
              <a:t>), Sud (route de Saint-Fuscien), Est (rue Rosa Luxembourg) et Ouest (rue Micheline-</a:t>
            </a:r>
            <a:r>
              <a:rPr lang="fr-FR" sz="1100" b="1" dirty="0" err="1"/>
              <a:t>Ostermeyer</a:t>
            </a:r>
            <a:r>
              <a:rPr lang="fr-FR" sz="1100" b="1" dirty="0"/>
              <a:t>) ont changé :</a:t>
            </a:r>
          </a:p>
          <a:p>
            <a:r>
              <a:rPr lang="fr-FR" sz="1100" b="1" dirty="0"/>
              <a:t> </a:t>
            </a:r>
          </a:p>
          <a:p>
            <a:pPr algn="ctr"/>
            <a:r>
              <a:rPr lang="fr-FR" sz="1100" b="1" i="1" u="sng" dirty="0"/>
              <a:t>1er octobre &gt; 31 mars</a:t>
            </a:r>
          </a:p>
          <a:p>
            <a:r>
              <a:rPr lang="fr-FR" sz="1100" b="1" dirty="0"/>
              <a:t>Le lundi de 14h à 18h</a:t>
            </a:r>
          </a:p>
          <a:p>
            <a:r>
              <a:rPr lang="fr-FR" sz="1100" b="1" dirty="0"/>
              <a:t>Le mardi de 9h à 12h30 et de 14h à 18h</a:t>
            </a:r>
          </a:p>
          <a:p>
            <a:r>
              <a:rPr lang="fr-FR" sz="1100" b="1" dirty="0"/>
              <a:t>Le mercredi de 9h à 12h30 et de 14h à 18h</a:t>
            </a:r>
          </a:p>
          <a:p>
            <a:r>
              <a:rPr lang="fr-FR" sz="1100" b="1" dirty="0"/>
              <a:t>Le jeudi de 14h à 18h </a:t>
            </a:r>
          </a:p>
          <a:p>
            <a:r>
              <a:rPr lang="fr-FR" sz="1100" b="1" dirty="0"/>
              <a:t>Le vendredi de 9h à 12h30 et de 14h à 18h</a:t>
            </a:r>
          </a:p>
          <a:p>
            <a:r>
              <a:rPr lang="fr-FR" sz="1100" b="1" dirty="0"/>
              <a:t>Le samedi de 9h à 12h30 et de 14h à 18h</a:t>
            </a:r>
          </a:p>
          <a:p>
            <a:r>
              <a:rPr lang="fr-FR" sz="1100" b="1" dirty="0"/>
              <a:t>Le dimanche de 9h à 12h30</a:t>
            </a:r>
          </a:p>
          <a:p>
            <a:endParaRPr lang="fr-FR" sz="1100" b="1" dirty="0"/>
          </a:p>
          <a:p>
            <a:pPr algn="ctr"/>
            <a:r>
              <a:rPr lang="fr-FR" sz="1100" b="1" i="1" u="sng" dirty="0"/>
              <a:t> 1er avril &gt; 30 septembre</a:t>
            </a:r>
          </a:p>
          <a:p>
            <a:r>
              <a:rPr lang="fr-FR" sz="1100" b="1" dirty="0"/>
              <a:t>Le lundi de 14h à 18h</a:t>
            </a:r>
          </a:p>
          <a:p>
            <a:r>
              <a:rPr lang="fr-FR" sz="1100" b="1" dirty="0"/>
              <a:t>Le mardi de 9h à 12h30 et de 14h à 19h</a:t>
            </a:r>
          </a:p>
          <a:p>
            <a:r>
              <a:rPr lang="fr-FR" sz="1100" b="1" dirty="0"/>
              <a:t>Le mercredi de 9h à 12h30 et de 14h à 19h</a:t>
            </a:r>
          </a:p>
          <a:p>
            <a:r>
              <a:rPr lang="fr-FR" sz="1100" b="1" dirty="0"/>
              <a:t>Le jeudi de 14h à 19h </a:t>
            </a:r>
          </a:p>
          <a:p>
            <a:r>
              <a:rPr lang="fr-FR" sz="1100" b="1" dirty="0"/>
              <a:t>Le vendredi de 9h à 12h30 et de 14h à 19h</a:t>
            </a:r>
          </a:p>
          <a:p>
            <a:r>
              <a:rPr lang="fr-FR" sz="1100" b="1" dirty="0"/>
              <a:t>Le samedi de 9h à 12h30 et de 14h à 19h</a:t>
            </a:r>
          </a:p>
          <a:p>
            <a:r>
              <a:rPr lang="fr-FR" sz="1100" b="1" dirty="0"/>
              <a:t>Le dimanche de 9h à 12h30 </a:t>
            </a:r>
          </a:p>
          <a:p>
            <a:endParaRPr lang="fr-FR" sz="1100" b="1" dirty="0"/>
          </a:p>
          <a:p>
            <a:pPr algn="ctr"/>
            <a:r>
              <a:rPr lang="fr-FR" sz="1100" b="1" dirty="0"/>
              <a:t>Dernier accès 15 minutes avant la fermeture.</a:t>
            </a:r>
          </a:p>
          <a:p>
            <a:pPr algn="just"/>
            <a:endParaRPr lang="fr-FR" sz="1100" dirty="0"/>
          </a:p>
        </p:txBody>
      </p:sp>
      <p:sp>
        <p:nvSpPr>
          <p:cNvPr id="4" name="Rectangle à coins arrondis 38">
            <a:extLst>
              <a:ext uri="{FF2B5EF4-FFF2-40B4-BE49-F238E27FC236}">
                <a16:creationId xmlns:a16="http://schemas.microsoft.com/office/drawing/2014/main" id="{2B458884-B446-0AB2-91C7-C7F5685A1D28}"/>
              </a:ext>
            </a:extLst>
          </p:cNvPr>
          <p:cNvSpPr/>
          <p:nvPr/>
        </p:nvSpPr>
        <p:spPr>
          <a:xfrm>
            <a:off x="674278" y="5486400"/>
            <a:ext cx="4269117" cy="1749287"/>
          </a:xfrm>
          <a:prstGeom prst="roundRect">
            <a:avLst>
              <a:gd name="adj" fmla="val 48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800" b="1" dirty="0">
                <a:effectLst/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</a:rPr>
              <a:t>Travaux Route de Petit Camon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Des travaux de réfection des accotements entre Allonville et Petit Camon auront lieu entre le 29 mai et le 05 juin 2023 de 8h00 à 17h00.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La circulation se fera par chaussée rétrécie avec gestion par alternant manuel ou par feux tricolores.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Attention donc, sur ce tronçon, la circulation routière sera plus compliquée le temps des travaux. 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F5694A55-1C05-59F8-EE5C-0D3199F288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3576" y="4915809"/>
            <a:ext cx="967864" cy="888644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38EF35F2-35D1-DC22-5888-519F32F389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483" y="5194852"/>
            <a:ext cx="618954" cy="538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670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37325" y="-569"/>
            <a:ext cx="388620" cy="571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6" name="Rectangle à coins arrondis 38">
            <a:extLst>
              <a:ext uri="{FF2B5EF4-FFF2-40B4-BE49-F238E27FC236}">
                <a16:creationId xmlns:a16="http://schemas.microsoft.com/office/drawing/2014/main" id="{E50A3CC6-E539-AE3F-146F-0DA4B7D5DE9F}"/>
              </a:ext>
            </a:extLst>
          </p:cNvPr>
          <p:cNvSpPr/>
          <p:nvPr/>
        </p:nvSpPr>
        <p:spPr>
          <a:xfrm>
            <a:off x="519939" y="1896192"/>
            <a:ext cx="4525300" cy="3767289"/>
          </a:xfrm>
          <a:prstGeom prst="roundRect">
            <a:avLst>
              <a:gd name="adj" fmla="val 48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800" b="1" dirty="0">
                <a:effectLst/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</a:rPr>
              <a:t>Fonds Vert – Éclairage public et mise en place de LED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La commune </a:t>
            </a:r>
            <a:r>
              <a:rPr lang="fr-FR" sz="1100" b="1" dirty="0"/>
              <a:t>d'Allonville</a:t>
            </a:r>
            <a:r>
              <a:rPr lang="fr-FR" sz="1100" dirty="0"/>
              <a:t> vient d'obtenir une subvention à hauteur de 30 % du montant HT des travaux sur son parc d'éclairage public concernant le passage aux LED. Cette subvention a été octroyée par la Préfecture de la Somme par le biais du "Fonds vert" créé par l’État. 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Pour rappel, le montant des travaux s'élève à 79 535 € HT. Nous avions déjà obtenu une aide du Département de la Somme à hauteur de 40 % du montant HT (soit 31 668 €), à quoi viennent s'ajouter les 23 860 € du Fonds vert. Ce projet sera ainsi subventionné à 70 % pour la somme de 55 528 €. Déduction faite du Fonds de compensation de la TVA, le reste à charge de la collectivité sera donc de 26 614,55 €.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Nous remercions chaleureusement la Préfecture et le Département sans qui ce projet n'aurait pas pu voir le jour. 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Les travaux devraient débuter dans le courant du mois de septembre.</a:t>
            </a:r>
          </a:p>
        </p:txBody>
      </p:sp>
      <p:sp>
        <p:nvSpPr>
          <p:cNvPr id="7" name="Rectangle à coins arrondis 37">
            <a:extLst>
              <a:ext uri="{FF2B5EF4-FFF2-40B4-BE49-F238E27FC236}">
                <a16:creationId xmlns:a16="http://schemas.microsoft.com/office/drawing/2014/main" id="{C9698985-0E56-4E0C-006C-289CC5E7A741}"/>
              </a:ext>
            </a:extLst>
          </p:cNvPr>
          <p:cNvSpPr/>
          <p:nvPr/>
        </p:nvSpPr>
        <p:spPr>
          <a:xfrm>
            <a:off x="5983673" y="265043"/>
            <a:ext cx="4406031" cy="4167809"/>
          </a:xfrm>
          <a:prstGeom prst="roundRect">
            <a:avLst>
              <a:gd name="adj" fmla="val 7514"/>
            </a:avLst>
          </a:prstGeom>
          <a:solidFill>
            <a:srgbClr val="70AD47">
              <a:lumMod val="40000"/>
              <a:lumOff val="60000"/>
            </a:srgbClr>
          </a:solidFill>
          <a:ln w="12700" cap="flat" cmpd="sng" algn="ctr">
            <a:solidFill>
              <a:srgbClr val="70AD47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600" b="1" i="1" dirty="0">
                <a:solidFill>
                  <a:srgbClr val="2E74B5"/>
                </a:solidFill>
                <a:latin typeface="Tempus Sans ITC" panose="04020404030D070202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Tennis</a:t>
            </a:r>
          </a:p>
          <a:p>
            <a:pPr algn="just"/>
            <a:endParaRPr lang="fr-FR" sz="1600" i="1" dirty="0">
              <a:solidFill>
                <a:srgbClr val="2E74B5"/>
              </a:solidFill>
              <a:latin typeface="Tempus Sans ITC" panose="04020404030D070202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1100" b="1" dirty="0"/>
              <a:t>Le Tennis Club d’Allonville a le plaisir de vous annoncer que les inscriptions sont de nouveau possibles :</a:t>
            </a:r>
          </a:p>
          <a:p>
            <a:r>
              <a:rPr lang="fr-FR" sz="1100" b="1" dirty="0"/>
              <a:t>Les tarifs sont les suivants :</a:t>
            </a:r>
          </a:p>
          <a:p>
            <a:endParaRPr lang="fr-FR" sz="1100" b="1" dirty="0"/>
          </a:p>
          <a:p>
            <a:r>
              <a:rPr lang="fr-FR" sz="1100" b="1" dirty="0"/>
              <a:t>Jeune (Né après le 01/01/2007)		:  8 €</a:t>
            </a:r>
          </a:p>
          <a:p>
            <a:r>
              <a:rPr lang="fr-FR" sz="1100" b="1" dirty="0"/>
              <a:t>Adulte			: 20 €</a:t>
            </a:r>
          </a:p>
          <a:p>
            <a:r>
              <a:rPr lang="fr-FR" sz="1100" b="1" dirty="0"/>
              <a:t>Couple (2 adultes /famille)		: 35 €</a:t>
            </a:r>
          </a:p>
          <a:p>
            <a:r>
              <a:rPr lang="fr-FR" sz="1100" b="1" dirty="0"/>
              <a:t>Familiale (Couple + enfants de – de 16 ans)	: 40 €</a:t>
            </a:r>
          </a:p>
          <a:p>
            <a:r>
              <a:rPr lang="fr-FR" sz="1100" b="1" dirty="0"/>
              <a:t>Clé du court 			: 8 €</a:t>
            </a:r>
          </a:p>
          <a:p>
            <a:endParaRPr lang="fr-FR" sz="1100" b="1" dirty="0"/>
          </a:p>
          <a:p>
            <a:r>
              <a:rPr lang="fr-FR" sz="1100" b="1" dirty="0"/>
              <a:t>Pensez à ramener votre ancienne clé pour les habitués.</a:t>
            </a:r>
          </a:p>
          <a:p>
            <a:r>
              <a:rPr lang="fr-FR" sz="1100" b="1" i="1" u="sng" dirty="0"/>
              <a:t>Nouveauté 2023 : </a:t>
            </a:r>
            <a:r>
              <a:rPr lang="fr-FR" sz="1100" b="1" dirty="0"/>
              <a:t>Les réservations se font en ligne, toutes les informations vous seront communiquées lors de votre inscription.</a:t>
            </a:r>
          </a:p>
          <a:p>
            <a:r>
              <a:rPr lang="fr-FR" sz="1100" b="1" dirty="0"/>
              <a:t>A vos raquettes !!</a:t>
            </a:r>
          </a:p>
          <a:p>
            <a:endParaRPr lang="fr-FR" sz="1100" b="1" dirty="0"/>
          </a:p>
          <a:p>
            <a:r>
              <a:rPr lang="fr-FR" sz="1100" b="1" dirty="0"/>
              <a:t>Bien sportivement,</a:t>
            </a:r>
          </a:p>
          <a:p>
            <a:endParaRPr lang="fr-FR" sz="1100" b="1" dirty="0"/>
          </a:p>
          <a:p>
            <a:r>
              <a:rPr lang="fr-FR" sz="1100" b="1" dirty="0"/>
              <a:t>La Présidente, Marie-Hélène Blandurel 9 la ruelle Tél : 06.12.94.03.65</a:t>
            </a:r>
          </a:p>
          <a:p>
            <a:r>
              <a:rPr lang="fr-FR" sz="1100" b="1" dirty="0"/>
              <a:t>Le Trésorier, Hervé Chatelain ,2 les Verts Prés Tél : 06.26.98.30.63</a:t>
            </a:r>
          </a:p>
          <a:p>
            <a:pPr algn="just"/>
            <a:r>
              <a:rPr lang="fr-FR" sz="1100" dirty="0"/>
              <a:t>    </a:t>
            </a:r>
          </a:p>
          <a:p>
            <a:pPr algn="just"/>
            <a:endParaRPr lang="fr-FR" sz="1100" dirty="0"/>
          </a:p>
        </p:txBody>
      </p:sp>
      <p:sp>
        <p:nvSpPr>
          <p:cNvPr id="8" name="Rectangle à coins arrondis 38">
            <a:extLst>
              <a:ext uri="{FF2B5EF4-FFF2-40B4-BE49-F238E27FC236}">
                <a16:creationId xmlns:a16="http://schemas.microsoft.com/office/drawing/2014/main" id="{CBF4EB5C-7961-9EC3-E65F-63AE9749FD3A}"/>
              </a:ext>
            </a:extLst>
          </p:cNvPr>
          <p:cNvSpPr/>
          <p:nvPr/>
        </p:nvSpPr>
        <p:spPr>
          <a:xfrm>
            <a:off x="6201502" y="4581581"/>
            <a:ext cx="3970372" cy="2780002"/>
          </a:xfrm>
          <a:prstGeom prst="roundRect">
            <a:avLst>
              <a:gd name="adj" fmla="val 48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800" b="1" dirty="0">
                <a:effectLst/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</a:rPr>
              <a:t>Remerciements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Durant 52 années, Yves FOSSE a accompagné en musique toutes les cérémonies commémoratives de la commune.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C’était quasiment devenu un fait incontournable ; on n’imaginait pas pareilles manifestations sans accompagnement à la trompette par Yves. C’est à regret qu’il a du renoncer à nous donner en musique le « la » pour entonner la Marseillaise. 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Nous le remercions sincèrement et très chaleureusement pour son implication sans faille pendant ces nombreuses années.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639C98E1-A33D-2C5A-CED1-5D165063FA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3935" y="1004251"/>
            <a:ext cx="1505160" cy="962159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5E380FFA-BA2F-56A6-AC30-8075F1696E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9623" y="895608"/>
            <a:ext cx="933541" cy="1356747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2FCA5282-0AC8-E082-34E8-1EDBF83214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47982" y="4230651"/>
            <a:ext cx="822714" cy="1067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11820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700</TotalTime>
  <Words>811</Words>
  <Application>Microsoft Office PowerPoint</Application>
  <PresentationFormat>Personnalisé</PresentationFormat>
  <Paragraphs>72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Bradley Hand ITC</vt:lpstr>
      <vt:lpstr>Calibri</vt:lpstr>
      <vt:lpstr>Calibri Light</vt:lpstr>
      <vt:lpstr>Comic Sans MS</vt:lpstr>
      <vt:lpstr>Tempus Sans ITC</vt:lpstr>
      <vt:lpstr>Thème Office</vt:lpstr>
      <vt:lpstr>Présentation PowerPoint</vt:lpstr>
      <vt:lpstr>Présentation PowerPoint</vt:lpstr>
    </vt:vector>
  </TitlesOfParts>
  <Company>FMLogistic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Pascal VANDERMOLEN</dc:creator>
  <cp:lastModifiedBy>Pascal Choquet</cp:lastModifiedBy>
  <cp:revision>95</cp:revision>
  <cp:lastPrinted>2021-12-22T13:04:44Z</cp:lastPrinted>
  <dcterms:created xsi:type="dcterms:W3CDTF">2017-09-30T08:46:49Z</dcterms:created>
  <dcterms:modified xsi:type="dcterms:W3CDTF">2023-05-23T06:53:41Z</dcterms:modified>
</cp:coreProperties>
</file>