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10691813" cy="7559675"/>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660" y="96"/>
      </p:cViewPr>
      <p:guideLst>
        <p:guide orient="horz" pos="238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fr-FR"/>
              <a:t>Modifiez le style du titre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A7253A1-BD3A-4014-A357-25D789D6AD4C}" type="datetimeFigureOut">
              <a:rPr lang="fr-FR" smtClean="0"/>
              <a:t>03/04/2023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E2A14D-DA05-4C98-8AD0-9D1638E303FF}" type="slidenum">
              <a:rPr lang="fr-FR" smtClean="0"/>
              <a:t>‹N°›</a:t>
            </a:fld>
            <a:endParaRPr lang="fr-FR"/>
          </a:p>
        </p:txBody>
      </p:sp>
    </p:spTree>
    <p:extLst>
      <p:ext uri="{BB962C8B-B14F-4D97-AF65-F5344CB8AC3E}">
        <p14:creationId xmlns:p14="http://schemas.microsoft.com/office/powerpoint/2010/main" val="115770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7253A1-BD3A-4014-A357-25D789D6AD4C}" type="datetimeFigureOut">
              <a:rPr lang="fr-FR" smtClean="0"/>
              <a:t>03/04/2023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E2A14D-DA05-4C98-8AD0-9D1638E303FF}" type="slidenum">
              <a:rPr lang="fr-FR" smtClean="0"/>
              <a:t>‹N°›</a:t>
            </a:fld>
            <a:endParaRPr lang="fr-FR"/>
          </a:p>
        </p:txBody>
      </p:sp>
    </p:spTree>
    <p:extLst>
      <p:ext uri="{BB962C8B-B14F-4D97-AF65-F5344CB8AC3E}">
        <p14:creationId xmlns:p14="http://schemas.microsoft.com/office/powerpoint/2010/main" val="288761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7253A1-BD3A-4014-A357-25D789D6AD4C}" type="datetimeFigureOut">
              <a:rPr lang="fr-FR" smtClean="0"/>
              <a:t>03/04/2023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E2A14D-DA05-4C98-8AD0-9D1638E303FF}" type="slidenum">
              <a:rPr lang="fr-FR" smtClean="0"/>
              <a:t>‹N°›</a:t>
            </a:fld>
            <a:endParaRPr lang="fr-FR"/>
          </a:p>
        </p:txBody>
      </p:sp>
    </p:spTree>
    <p:extLst>
      <p:ext uri="{BB962C8B-B14F-4D97-AF65-F5344CB8AC3E}">
        <p14:creationId xmlns:p14="http://schemas.microsoft.com/office/powerpoint/2010/main" val="224719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7253A1-BD3A-4014-A357-25D789D6AD4C}" type="datetimeFigureOut">
              <a:rPr lang="fr-FR" smtClean="0"/>
              <a:t>03/04/2023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E2A14D-DA05-4C98-8AD0-9D1638E303FF}" type="slidenum">
              <a:rPr lang="fr-FR" smtClean="0"/>
              <a:t>‹N°›</a:t>
            </a:fld>
            <a:endParaRPr lang="fr-FR"/>
          </a:p>
        </p:txBody>
      </p:sp>
    </p:spTree>
    <p:extLst>
      <p:ext uri="{BB962C8B-B14F-4D97-AF65-F5344CB8AC3E}">
        <p14:creationId xmlns:p14="http://schemas.microsoft.com/office/powerpoint/2010/main" val="53736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fr-FR"/>
              <a:t>Modifiez le style du titre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8A7253A1-BD3A-4014-A357-25D789D6AD4C}" type="datetimeFigureOut">
              <a:rPr lang="fr-FR" smtClean="0"/>
              <a:t>03/04/2023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E2A14D-DA05-4C98-8AD0-9D1638E303FF}" type="slidenum">
              <a:rPr lang="fr-FR" smtClean="0"/>
              <a:t>‹N°›</a:t>
            </a:fld>
            <a:endParaRPr lang="fr-FR"/>
          </a:p>
        </p:txBody>
      </p:sp>
    </p:spTree>
    <p:extLst>
      <p:ext uri="{BB962C8B-B14F-4D97-AF65-F5344CB8AC3E}">
        <p14:creationId xmlns:p14="http://schemas.microsoft.com/office/powerpoint/2010/main" val="311172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A7253A1-BD3A-4014-A357-25D789D6AD4C}" type="datetimeFigureOut">
              <a:rPr lang="fr-FR" smtClean="0"/>
              <a:t>03/04/2023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E2A14D-DA05-4C98-8AD0-9D1638E303FF}" type="slidenum">
              <a:rPr lang="fr-FR" smtClean="0"/>
              <a:t>‹N°›</a:t>
            </a:fld>
            <a:endParaRPr lang="fr-FR"/>
          </a:p>
        </p:txBody>
      </p:sp>
    </p:spTree>
    <p:extLst>
      <p:ext uri="{BB962C8B-B14F-4D97-AF65-F5344CB8AC3E}">
        <p14:creationId xmlns:p14="http://schemas.microsoft.com/office/powerpoint/2010/main" val="2638919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fr-FR"/>
              <a:t>Modifiez le style du titre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Modifiez les styles du texte du masque</a:t>
            </a:r>
          </a:p>
        </p:txBody>
      </p:sp>
      <p:sp>
        <p:nvSpPr>
          <p:cNvPr id="4" name="Content Placeholder 3"/>
          <p:cNvSpPr>
            <a:spLocks noGrp="1"/>
          </p:cNvSpPr>
          <p:nvPr>
            <p:ph sz="half" idx="2"/>
          </p:nvPr>
        </p:nvSpPr>
        <p:spPr>
          <a:xfrm>
            <a:off x="736456" y="2761381"/>
            <a:ext cx="4523137" cy="40615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Modifiez les styles du texte du masque</a:t>
            </a:r>
          </a:p>
        </p:txBody>
      </p:sp>
      <p:sp>
        <p:nvSpPr>
          <p:cNvPr id="6" name="Content Placeholder 5"/>
          <p:cNvSpPr>
            <a:spLocks noGrp="1"/>
          </p:cNvSpPr>
          <p:nvPr>
            <p:ph sz="quarter" idx="4"/>
          </p:nvPr>
        </p:nvSpPr>
        <p:spPr>
          <a:xfrm>
            <a:off x="5412731" y="2761381"/>
            <a:ext cx="4545413" cy="406157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A7253A1-BD3A-4014-A357-25D789D6AD4C}" type="datetimeFigureOut">
              <a:rPr lang="fr-FR" smtClean="0"/>
              <a:t>03/04/2023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E2A14D-DA05-4C98-8AD0-9D1638E303FF}" type="slidenum">
              <a:rPr lang="fr-FR" smtClean="0"/>
              <a:t>‹N°›</a:t>
            </a:fld>
            <a:endParaRPr lang="fr-FR"/>
          </a:p>
        </p:txBody>
      </p:sp>
    </p:spTree>
    <p:extLst>
      <p:ext uri="{BB962C8B-B14F-4D97-AF65-F5344CB8AC3E}">
        <p14:creationId xmlns:p14="http://schemas.microsoft.com/office/powerpoint/2010/main" val="214257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A7253A1-BD3A-4014-A357-25D789D6AD4C}" type="datetimeFigureOut">
              <a:rPr lang="fr-FR" smtClean="0"/>
              <a:t>03/04/2023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E2A14D-DA05-4C98-8AD0-9D1638E303FF}" type="slidenum">
              <a:rPr lang="fr-FR" smtClean="0"/>
              <a:t>‹N°›</a:t>
            </a:fld>
            <a:endParaRPr lang="fr-FR"/>
          </a:p>
        </p:txBody>
      </p:sp>
    </p:spTree>
    <p:extLst>
      <p:ext uri="{BB962C8B-B14F-4D97-AF65-F5344CB8AC3E}">
        <p14:creationId xmlns:p14="http://schemas.microsoft.com/office/powerpoint/2010/main" val="392363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253A1-BD3A-4014-A357-25D789D6AD4C}" type="datetimeFigureOut">
              <a:rPr lang="fr-FR" smtClean="0"/>
              <a:t>03/04/2023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E2A14D-DA05-4C98-8AD0-9D1638E303FF}" type="slidenum">
              <a:rPr lang="fr-FR" smtClean="0"/>
              <a:t>‹N°›</a:t>
            </a:fld>
            <a:endParaRPr lang="fr-FR"/>
          </a:p>
        </p:txBody>
      </p:sp>
    </p:spTree>
    <p:extLst>
      <p:ext uri="{BB962C8B-B14F-4D97-AF65-F5344CB8AC3E}">
        <p14:creationId xmlns:p14="http://schemas.microsoft.com/office/powerpoint/2010/main" val="398141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fr-FR"/>
              <a:t>Modifiez le style du titre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Modifiez les styles du texte du masque</a:t>
            </a:r>
          </a:p>
        </p:txBody>
      </p:sp>
      <p:sp>
        <p:nvSpPr>
          <p:cNvPr id="5" name="Date Placeholder 4"/>
          <p:cNvSpPr>
            <a:spLocks noGrp="1"/>
          </p:cNvSpPr>
          <p:nvPr>
            <p:ph type="dt" sz="half" idx="10"/>
          </p:nvPr>
        </p:nvSpPr>
        <p:spPr/>
        <p:txBody>
          <a:bodyPr/>
          <a:lstStyle/>
          <a:p>
            <a:fld id="{8A7253A1-BD3A-4014-A357-25D789D6AD4C}" type="datetimeFigureOut">
              <a:rPr lang="fr-FR" smtClean="0"/>
              <a:t>03/04/2023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E2A14D-DA05-4C98-8AD0-9D1638E303FF}" type="slidenum">
              <a:rPr lang="fr-FR" smtClean="0"/>
              <a:t>‹N°›</a:t>
            </a:fld>
            <a:endParaRPr lang="fr-FR"/>
          </a:p>
        </p:txBody>
      </p:sp>
    </p:spTree>
    <p:extLst>
      <p:ext uri="{BB962C8B-B14F-4D97-AF65-F5344CB8AC3E}">
        <p14:creationId xmlns:p14="http://schemas.microsoft.com/office/powerpoint/2010/main" val="14652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fr-FR"/>
              <a:t>Modifiez le style du titre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a:t>Cliquez sur l'icône pour ajouter une image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Modifiez les styles du texte du masque</a:t>
            </a:r>
          </a:p>
        </p:txBody>
      </p:sp>
      <p:sp>
        <p:nvSpPr>
          <p:cNvPr id="5" name="Date Placeholder 4"/>
          <p:cNvSpPr>
            <a:spLocks noGrp="1"/>
          </p:cNvSpPr>
          <p:nvPr>
            <p:ph type="dt" sz="half" idx="10"/>
          </p:nvPr>
        </p:nvSpPr>
        <p:spPr/>
        <p:txBody>
          <a:bodyPr/>
          <a:lstStyle/>
          <a:p>
            <a:fld id="{8A7253A1-BD3A-4014-A357-25D789D6AD4C}" type="datetimeFigureOut">
              <a:rPr lang="fr-FR" smtClean="0"/>
              <a:t>03/04/2023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E2A14D-DA05-4C98-8AD0-9D1638E303FF}" type="slidenum">
              <a:rPr lang="fr-FR" smtClean="0"/>
              <a:t>‹N°›</a:t>
            </a:fld>
            <a:endParaRPr lang="fr-FR"/>
          </a:p>
        </p:txBody>
      </p:sp>
    </p:spTree>
    <p:extLst>
      <p:ext uri="{BB962C8B-B14F-4D97-AF65-F5344CB8AC3E}">
        <p14:creationId xmlns:p14="http://schemas.microsoft.com/office/powerpoint/2010/main" val="345571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A7253A1-BD3A-4014-A357-25D789D6AD4C}" type="datetimeFigureOut">
              <a:rPr lang="fr-FR" smtClean="0"/>
              <a:t>03/04/2023</a:t>
            </a:fld>
            <a:endParaRPr lang="fr-F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4E2A14D-DA05-4C98-8AD0-9D1638E303FF}" type="slidenum">
              <a:rPr lang="fr-FR" smtClean="0"/>
              <a:t>‹N°›</a:t>
            </a:fld>
            <a:endParaRPr lang="fr-FR"/>
          </a:p>
        </p:txBody>
      </p:sp>
    </p:spTree>
    <p:extLst>
      <p:ext uri="{BB962C8B-B14F-4D97-AF65-F5344CB8AC3E}">
        <p14:creationId xmlns:p14="http://schemas.microsoft.com/office/powerpoint/2010/main" val="2386045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5561571" y="78087"/>
            <a:ext cx="4783908" cy="1581932"/>
            <a:chOff x="5561571" y="-569"/>
            <a:chExt cx="4783908" cy="1581932"/>
          </a:xfrm>
        </p:grpSpPr>
        <p:sp>
          <p:nvSpPr>
            <p:cNvPr id="6" name="Zone de texte 1"/>
            <p:cNvSpPr txBox="1"/>
            <p:nvPr/>
          </p:nvSpPr>
          <p:spPr>
            <a:xfrm>
              <a:off x="5899359" y="-569"/>
              <a:ext cx="4446120" cy="1190271"/>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0796" tIns="50398" rIns="100796" bIns="50398" numCol="1" spcCol="0" rtlCol="0" fromWordArt="0" anchor="t" anchorCtr="0" forceAA="0" compatLnSpc="1">
              <a:prstTxWarp prst="textNoShape">
                <a:avLst/>
              </a:prstTxWarp>
              <a:noAutofit/>
            </a:bodyPr>
            <a:lstStyle/>
            <a:p>
              <a:pPr algn="r">
                <a:lnSpc>
                  <a:spcPct val="107000"/>
                </a:lnSpc>
                <a:spcAft>
                  <a:spcPts val="882"/>
                </a:spcAft>
              </a:pPr>
              <a:r>
                <a:rPr lang="fr-FR" sz="7937" dirty="0">
                  <a:solidFill>
                    <a:srgbClr val="2E74B5"/>
                  </a:solidFill>
                  <a:effectLst>
                    <a:outerShdw blurRad="50800" dist="38100" dir="2700000" algn="tl">
                      <a:srgbClr val="000000">
                        <a:alpha val="40000"/>
                      </a:srgbClr>
                    </a:outerShdw>
                  </a:effectLst>
                  <a:latin typeface="Bradley Hand ITC" panose="03070402050302030203" pitchFamily="66" charset="0"/>
                  <a:ea typeface="Calibri" panose="020F0502020204030204" pitchFamily="34" charset="0"/>
                  <a:cs typeface="Times New Roman" panose="02020603050405020304" pitchFamily="18" charset="0"/>
                </a:rPr>
                <a:t>Le Lien</a:t>
              </a:r>
              <a:endParaRPr lang="fr-FR" sz="1213" dirty="0">
                <a:ea typeface="Calibri" panose="020F0502020204030204" pitchFamily="34" charset="0"/>
                <a:cs typeface="Times New Roman" panose="02020603050405020304" pitchFamily="18" charset="0"/>
              </a:endParaRPr>
            </a:p>
          </p:txBody>
        </p:sp>
        <p:sp>
          <p:nvSpPr>
            <p:cNvPr id="5" name="Zone de texte 39"/>
            <p:cNvSpPr txBox="1"/>
            <p:nvPr/>
          </p:nvSpPr>
          <p:spPr>
            <a:xfrm rot="16200000">
              <a:off x="4948991" y="614811"/>
              <a:ext cx="1579132" cy="35397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0796" tIns="50398" rIns="100796" bIns="50398" numCol="1" spcCol="0" rtlCol="0" fromWordArt="0" anchor="t" anchorCtr="0" forceAA="0" compatLnSpc="1">
              <a:prstTxWarp prst="textNoShape">
                <a:avLst/>
              </a:prstTxWarp>
              <a:noAutofit/>
            </a:bodyPr>
            <a:lstStyle/>
            <a:p>
              <a:pPr>
                <a:lnSpc>
                  <a:spcPct val="107000"/>
                </a:lnSpc>
                <a:spcAft>
                  <a:spcPts val="882"/>
                </a:spcAft>
              </a:pPr>
              <a:r>
                <a:rPr lang="fr-FR" sz="1213" dirty="0">
                  <a:solidFill>
                    <a:srgbClr val="2E74B5"/>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www.ville-allonville.fr</a:t>
              </a:r>
              <a:endParaRPr lang="fr-FR" sz="1213" dirty="0">
                <a:ea typeface="Calibri" panose="020F0502020204030204" pitchFamily="34" charset="0"/>
                <a:cs typeface="Times New Roman" panose="02020603050405020304" pitchFamily="18" charset="0"/>
              </a:endParaRPr>
            </a:p>
          </p:txBody>
        </p:sp>
      </p:grpSp>
      <p:sp>
        <p:nvSpPr>
          <p:cNvPr id="9" name="Rectangle 8"/>
          <p:cNvSpPr/>
          <p:nvPr/>
        </p:nvSpPr>
        <p:spPr>
          <a:xfrm>
            <a:off x="937325" y="-569"/>
            <a:ext cx="38862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7" name="Zone de texte 2"/>
          <p:cNvSpPr txBox="1"/>
          <p:nvPr/>
        </p:nvSpPr>
        <p:spPr>
          <a:xfrm>
            <a:off x="6190786" y="1329176"/>
            <a:ext cx="4087269" cy="420096"/>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0796" tIns="50398" rIns="100796" bIns="50398" numCol="1" spcCol="0" rtlCol="0" fromWordArt="0" anchor="t" anchorCtr="0" forceAA="0" compatLnSpc="1">
            <a:prstTxWarp prst="textNoShape">
              <a:avLst/>
            </a:prstTxWarp>
            <a:noAutofit/>
          </a:bodyPr>
          <a:lstStyle/>
          <a:p>
            <a:pPr algn="r">
              <a:lnSpc>
                <a:spcPct val="107000"/>
              </a:lnSpc>
              <a:spcAft>
                <a:spcPts val="882"/>
              </a:spcAft>
            </a:pPr>
            <a:r>
              <a:rPr lang="fr-FR" sz="1213" dirty="0">
                <a:latin typeface="Calibri Light" panose="020F0302020204030204" pitchFamily="34" charset="0"/>
                <a:ea typeface="Calibri" panose="020F0502020204030204" pitchFamily="34" charset="0"/>
                <a:cs typeface="Times New Roman" panose="02020603050405020304" pitchFamily="18" charset="0"/>
              </a:rPr>
              <a:t>Numéro 88 – Le 03/04/2023</a:t>
            </a:r>
            <a:endParaRPr lang="fr-FR" sz="1213" dirty="0">
              <a:ea typeface="Calibri" panose="020F0502020204030204" pitchFamily="34" charset="0"/>
              <a:cs typeface="Times New Roman" panose="02020603050405020304" pitchFamily="18"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1382" y="1030573"/>
            <a:ext cx="1031493" cy="609402"/>
          </a:xfrm>
          <a:prstGeom prst="rect">
            <a:avLst/>
          </a:prstGeom>
        </p:spPr>
      </p:pic>
      <p:sp>
        <p:nvSpPr>
          <p:cNvPr id="16" name="Rectangle à coins arrondis 38">
            <a:extLst>
              <a:ext uri="{FF2B5EF4-FFF2-40B4-BE49-F238E27FC236}">
                <a16:creationId xmlns:a16="http://schemas.microsoft.com/office/drawing/2014/main" id="{7336567B-4299-448B-99ED-392D5B004C7C}"/>
              </a:ext>
            </a:extLst>
          </p:cNvPr>
          <p:cNvSpPr/>
          <p:nvPr/>
        </p:nvSpPr>
        <p:spPr>
          <a:xfrm>
            <a:off x="5748418" y="1951024"/>
            <a:ext cx="4529637" cy="2708525"/>
          </a:xfrm>
          <a:prstGeom prst="roundRect">
            <a:avLst>
              <a:gd name="adj" fmla="val 481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600"/>
              </a:spcAft>
            </a:pPr>
            <a:r>
              <a:rPr lang="fr-FR" sz="1800" b="1" dirty="0">
                <a:effectLst/>
                <a:latin typeface="Comic Sans MS" panose="030F0702030302020204" pitchFamily="66" charset="0"/>
                <a:ea typeface="Comic Sans MS" panose="030F0702030302020204" pitchFamily="66" charset="0"/>
                <a:cs typeface="Comic Sans MS" panose="030F0702030302020204" pitchFamily="66" charset="0"/>
              </a:rPr>
              <a:t>ALSH de Printemps</a:t>
            </a:r>
          </a:p>
          <a:p>
            <a:pPr>
              <a:lnSpc>
                <a:spcPct val="107000"/>
              </a:lnSpc>
              <a:spcAft>
                <a:spcPts val="600"/>
              </a:spcAft>
            </a:pPr>
            <a:r>
              <a:rPr lang="fr-FR" sz="1100" dirty="0"/>
              <a:t>L’accueil de loisirs ouvre ses portes pour les vacances de printemps du 17 au 21 Avril 2023</a:t>
            </a:r>
          </a:p>
          <a:p>
            <a:pPr>
              <a:lnSpc>
                <a:spcPct val="107000"/>
              </a:lnSpc>
              <a:spcAft>
                <a:spcPts val="600"/>
              </a:spcAft>
            </a:pPr>
            <a:r>
              <a:rPr lang="fr-FR" sz="1100" dirty="0"/>
              <a:t>Les inscriptions sont désormais ouvertes jusqu’au 7 Avril. </a:t>
            </a:r>
          </a:p>
          <a:p>
            <a:pPr>
              <a:lnSpc>
                <a:spcPct val="107000"/>
              </a:lnSpc>
              <a:spcAft>
                <a:spcPts val="600"/>
              </a:spcAft>
            </a:pPr>
            <a:r>
              <a:rPr lang="fr-FR" sz="1100" dirty="0"/>
              <a:t>Les thématiques : </a:t>
            </a:r>
          </a:p>
          <a:p>
            <a:pPr marL="171450" indent="-171450">
              <a:lnSpc>
                <a:spcPct val="107000"/>
              </a:lnSpc>
              <a:spcAft>
                <a:spcPts val="600"/>
              </a:spcAft>
              <a:buFont typeface="Arial" panose="020B0604020202020204" pitchFamily="34" charset="0"/>
              <a:buChar char="•"/>
            </a:pPr>
            <a:r>
              <a:rPr lang="fr-FR" sz="1100" dirty="0"/>
              <a:t>maternels : Le loup qui visitait le pays des contes</a:t>
            </a:r>
          </a:p>
          <a:p>
            <a:pPr marL="171450" indent="-171450">
              <a:lnSpc>
                <a:spcPct val="107000"/>
              </a:lnSpc>
              <a:spcAft>
                <a:spcPts val="600"/>
              </a:spcAft>
              <a:buFont typeface="Arial" panose="020B0604020202020204" pitchFamily="34" charset="0"/>
              <a:buChar char="•"/>
            </a:pPr>
            <a:r>
              <a:rPr lang="fr-FR" sz="1100" dirty="0"/>
              <a:t>+ de 6 ans : Le jeu (le jeu traditionnel et picard)</a:t>
            </a:r>
          </a:p>
          <a:p>
            <a:pPr>
              <a:lnSpc>
                <a:spcPct val="107000"/>
              </a:lnSpc>
              <a:spcAft>
                <a:spcPts val="600"/>
              </a:spcAft>
            </a:pPr>
            <a:r>
              <a:rPr lang="fr-FR" sz="1100" dirty="0"/>
              <a:t>Inscription via la plateforme internet : https://portail-animation.ufcv.fr/accueil-loisirs-allonville/</a:t>
            </a:r>
          </a:p>
          <a:p>
            <a:pPr>
              <a:lnSpc>
                <a:spcPct val="107000"/>
              </a:lnSpc>
              <a:spcAft>
                <a:spcPts val="600"/>
              </a:spcAft>
            </a:pPr>
            <a:r>
              <a:rPr lang="fr-FR" sz="1100" dirty="0"/>
              <a:t>Renseignements : steven.basille@ufcv.fr</a:t>
            </a:r>
          </a:p>
        </p:txBody>
      </p:sp>
      <p:sp>
        <p:nvSpPr>
          <p:cNvPr id="20" name="Rectangle à coins arrondis 37">
            <a:extLst>
              <a:ext uri="{FF2B5EF4-FFF2-40B4-BE49-F238E27FC236}">
                <a16:creationId xmlns:a16="http://schemas.microsoft.com/office/drawing/2014/main" id="{48BAB170-A267-C8DB-5C20-21A9DE038830}"/>
              </a:ext>
            </a:extLst>
          </p:cNvPr>
          <p:cNvSpPr/>
          <p:nvPr/>
        </p:nvSpPr>
        <p:spPr>
          <a:xfrm>
            <a:off x="426598" y="749029"/>
            <a:ext cx="4529637" cy="6361889"/>
          </a:xfrm>
          <a:prstGeom prst="roundRect">
            <a:avLst>
              <a:gd name="adj" fmla="val 7514"/>
            </a:avLst>
          </a:prstGeom>
          <a:solidFill>
            <a:srgbClr val="70AD47">
              <a:lumMod val="40000"/>
              <a:lumOff val="60000"/>
            </a:srgbClr>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600" b="1" i="1" dirty="0">
                <a:solidFill>
                  <a:srgbClr val="2E74B5"/>
                </a:solidFill>
                <a:latin typeface="Tempus Sans ITC" panose="04020404030D07020202" pitchFamily="82" charset="0"/>
                <a:ea typeface="Calibri" panose="020F0502020204030204" pitchFamily="34" charset="0"/>
                <a:cs typeface="Times New Roman" panose="02020603050405020304" pitchFamily="18" charset="0"/>
              </a:rPr>
              <a:t>GRDF – Rappel</a:t>
            </a:r>
          </a:p>
          <a:p>
            <a:pPr algn="ctr"/>
            <a:endParaRPr lang="fr-FR" sz="1600" i="1" dirty="0">
              <a:solidFill>
                <a:srgbClr val="2E74B5"/>
              </a:solidFill>
              <a:latin typeface="Tempus Sans ITC" panose="04020404030D07020202" pitchFamily="82" charset="0"/>
              <a:ea typeface="Calibri" panose="020F0502020204030204" pitchFamily="34" charset="0"/>
              <a:cs typeface="Times New Roman" panose="02020603050405020304" pitchFamily="18" charset="0"/>
            </a:endParaRPr>
          </a:p>
          <a:p>
            <a:pPr algn="ctr"/>
            <a:r>
              <a:rPr lang="fr-FR" sz="1100" b="1" dirty="0"/>
              <a:t>Projet changement de gaz – La phase réglage a débuté !</a:t>
            </a:r>
          </a:p>
          <a:p>
            <a:pPr algn="just"/>
            <a:endParaRPr lang="fr-FR" sz="1100" dirty="0"/>
          </a:p>
          <a:p>
            <a:pPr algn="just"/>
            <a:r>
              <a:rPr lang="fr-FR" sz="1100" dirty="0"/>
              <a:t>En 2022, GRDF a procédé à l’inventaire de votre matériel au gaz. C’est maintenant autour des réglages. Depuis le 10 janvier 2023, les réglages de vos installations ont débuté. </a:t>
            </a:r>
          </a:p>
          <a:p>
            <a:pPr algn="just"/>
            <a:r>
              <a:rPr lang="fr-FR" sz="1100" b="1" u="sng" dirty="0"/>
              <a:t>Ce réglage est gratuit et obligatoire </a:t>
            </a:r>
            <a:r>
              <a:rPr lang="fr-FR" sz="1100" dirty="0"/>
              <a:t>avant l’arrivée du gaz norvégien (dit gaz naturel de type H). La bascule en gaz H est prévue pour Octobre 2023. </a:t>
            </a:r>
            <a:r>
              <a:rPr lang="fr-FR" sz="1100" b="1" u="sng" dirty="0"/>
              <a:t>Attention, l’alimentation des logements qui n’auront pas été réglés d’ici là sera coupée pour des raisons de sécurité.</a:t>
            </a:r>
          </a:p>
          <a:p>
            <a:pPr algn="just"/>
            <a:r>
              <a:rPr lang="fr-FR" sz="1100" dirty="0"/>
              <a:t>Vous allez recevoir un courrier, de la part de GRDF, concernant le réglage de vos appareils. Vous y trouverez, le nom de la société intervenante </a:t>
            </a:r>
            <a:r>
              <a:rPr lang="fr-FR" sz="1100" b="1" dirty="0"/>
              <a:t>ALTRAN</a:t>
            </a:r>
            <a:r>
              <a:rPr lang="fr-FR" sz="1100" dirty="0"/>
              <a:t> et la date de votre rendez-vous. Si cette date ne vous convient pas, vous pouvez la modifier en contactant le n° indiqué dans votre courrier. </a:t>
            </a:r>
          </a:p>
          <a:p>
            <a:pPr algn="just"/>
            <a:r>
              <a:rPr lang="fr-FR" sz="1100" dirty="0"/>
              <a:t>Le réglage de votre installation prendra entre 30 et 90 minutes. Il consiste :</a:t>
            </a:r>
          </a:p>
          <a:p>
            <a:pPr marL="171450" indent="-171450" algn="just">
              <a:buFont typeface="Arial" panose="020B0604020202020204" pitchFamily="34" charset="0"/>
              <a:buChar char="•"/>
            </a:pPr>
            <a:r>
              <a:rPr lang="fr-FR" sz="1100" dirty="0"/>
              <a:t>A changer, le cas échéant, le détendeur (cf. photo) situé dans le coffret gaz et à vérifier vos installations </a:t>
            </a:r>
          </a:p>
          <a:p>
            <a:pPr marL="171450" indent="-171450" algn="just">
              <a:buFont typeface="Arial" panose="020B0604020202020204" pitchFamily="34" charset="0"/>
              <a:buChar char="•"/>
            </a:pPr>
            <a:r>
              <a:rPr lang="fr-FR" sz="1100" dirty="0"/>
              <a:t>A régler certains appareils. Parfois, un changement de pièces est nécessaire. Les professionnels du gaz possèdent ces kits de pièces, qui sont eux aussi gratuits. Un autocollant vert « appareil réglé » sera apposé sur votre appareil à la fin de l’intervention.</a:t>
            </a:r>
          </a:p>
          <a:p>
            <a:pPr algn="just"/>
            <a:r>
              <a:rPr lang="fr-FR" sz="1100" dirty="0"/>
              <a:t>    </a:t>
            </a:r>
          </a:p>
          <a:p>
            <a:pPr algn="just"/>
            <a:endParaRPr lang="fr-FR" sz="1100" dirty="0"/>
          </a:p>
        </p:txBody>
      </p:sp>
      <p:pic>
        <p:nvPicPr>
          <p:cNvPr id="4" name="Image 3">
            <a:extLst>
              <a:ext uri="{FF2B5EF4-FFF2-40B4-BE49-F238E27FC236}">
                <a16:creationId xmlns:a16="http://schemas.microsoft.com/office/drawing/2014/main" id="{49DBDE43-C02D-360E-8825-67E3E0DF6952}"/>
              </a:ext>
            </a:extLst>
          </p:cNvPr>
          <p:cNvPicPr>
            <a:picLocks noChangeAspect="1"/>
          </p:cNvPicPr>
          <p:nvPr/>
        </p:nvPicPr>
        <p:blipFill>
          <a:blip r:embed="rId3"/>
          <a:stretch>
            <a:fillRect/>
          </a:stretch>
        </p:blipFill>
        <p:spPr bwMode="auto">
          <a:xfrm>
            <a:off x="1481832" y="6009505"/>
            <a:ext cx="1280905" cy="1383515"/>
          </a:xfrm>
          <a:prstGeom prst="rect">
            <a:avLst/>
          </a:prstGeom>
        </p:spPr>
      </p:pic>
      <p:pic>
        <p:nvPicPr>
          <p:cNvPr id="8" name="Image 7">
            <a:extLst>
              <a:ext uri="{FF2B5EF4-FFF2-40B4-BE49-F238E27FC236}">
                <a16:creationId xmlns:a16="http://schemas.microsoft.com/office/drawing/2014/main" id="{81D5CE07-81DA-4646-2FD4-0B0B60A9D109}"/>
              </a:ext>
            </a:extLst>
          </p:cNvPr>
          <p:cNvPicPr>
            <a:picLocks noChangeAspect="1"/>
          </p:cNvPicPr>
          <p:nvPr/>
        </p:nvPicPr>
        <p:blipFill>
          <a:blip r:embed="rId4"/>
          <a:stretch>
            <a:fillRect/>
          </a:stretch>
        </p:blipFill>
        <p:spPr bwMode="auto">
          <a:xfrm>
            <a:off x="2907854" y="6009505"/>
            <a:ext cx="1275428" cy="1383515"/>
          </a:xfrm>
          <a:prstGeom prst="rect">
            <a:avLst/>
          </a:prstGeom>
        </p:spPr>
      </p:pic>
      <p:sp>
        <p:nvSpPr>
          <p:cNvPr id="11" name="Rectangle à coins arrondis 37">
            <a:extLst>
              <a:ext uri="{FF2B5EF4-FFF2-40B4-BE49-F238E27FC236}">
                <a16:creationId xmlns:a16="http://schemas.microsoft.com/office/drawing/2014/main" id="{9AA31707-E307-FC28-F28C-A18DEE7A18B9}"/>
              </a:ext>
            </a:extLst>
          </p:cNvPr>
          <p:cNvSpPr/>
          <p:nvPr/>
        </p:nvSpPr>
        <p:spPr>
          <a:xfrm>
            <a:off x="6190786" y="5118898"/>
            <a:ext cx="3594667" cy="1269646"/>
          </a:xfrm>
          <a:prstGeom prst="roundRect">
            <a:avLst>
              <a:gd name="adj" fmla="val 7514"/>
            </a:avLst>
          </a:prstGeom>
          <a:solidFill>
            <a:srgbClr val="70AD47">
              <a:lumMod val="40000"/>
              <a:lumOff val="60000"/>
            </a:srgbClr>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600" b="1" i="1" dirty="0">
                <a:solidFill>
                  <a:srgbClr val="2E74B5"/>
                </a:solidFill>
                <a:latin typeface="Tempus Sans ITC" panose="04020404030D07020202" pitchFamily="82" charset="0"/>
                <a:ea typeface="Calibri" panose="020F0502020204030204" pitchFamily="34" charset="0"/>
                <a:cs typeface="Times New Roman" panose="02020603050405020304" pitchFamily="18" charset="0"/>
              </a:rPr>
              <a:t>Mairie – fermeture du secrétariat</a:t>
            </a:r>
          </a:p>
          <a:p>
            <a:pPr algn="ctr"/>
            <a:endParaRPr lang="fr-FR" sz="1600" i="1" dirty="0">
              <a:solidFill>
                <a:srgbClr val="2E74B5"/>
              </a:solidFill>
              <a:latin typeface="Tempus Sans ITC" panose="04020404030D07020202" pitchFamily="82" charset="0"/>
              <a:ea typeface="Calibri" panose="020F0502020204030204" pitchFamily="34" charset="0"/>
              <a:cs typeface="Times New Roman" panose="02020603050405020304" pitchFamily="18" charset="0"/>
            </a:endParaRPr>
          </a:p>
          <a:p>
            <a:pPr algn="ctr"/>
            <a:r>
              <a:rPr lang="fr-FR" sz="1100" b="1" dirty="0"/>
              <a:t>La mairie sera exceptionnellement fermée les jeudis :</a:t>
            </a:r>
          </a:p>
          <a:p>
            <a:pPr algn="ctr"/>
            <a:r>
              <a:rPr lang="fr-FR" sz="1100" b="1" dirty="0"/>
              <a:t>6 avril 2023</a:t>
            </a:r>
          </a:p>
          <a:p>
            <a:pPr algn="ctr"/>
            <a:r>
              <a:rPr lang="fr-FR" sz="1100" b="1" dirty="0"/>
              <a:t>27 avril 2023</a:t>
            </a:r>
          </a:p>
          <a:p>
            <a:pPr algn="just"/>
            <a:endParaRPr lang="fr-FR" sz="1100" dirty="0"/>
          </a:p>
        </p:txBody>
      </p:sp>
    </p:spTree>
    <p:extLst>
      <p:ext uri="{BB962C8B-B14F-4D97-AF65-F5344CB8AC3E}">
        <p14:creationId xmlns:p14="http://schemas.microsoft.com/office/powerpoint/2010/main" val="214067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37325" y="-569"/>
            <a:ext cx="38862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Rectangle à coins arrondis 37">
            <a:extLst>
              <a:ext uri="{FF2B5EF4-FFF2-40B4-BE49-F238E27FC236}">
                <a16:creationId xmlns:a16="http://schemas.microsoft.com/office/drawing/2014/main" id="{F5458E2D-5991-1B48-5C8A-F8228F0F823E}"/>
              </a:ext>
            </a:extLst>
          </p:cNvPr>
          <p:cNvSpPr/>
          <p:nvPr/>
        </p:nvSpPr>
        <p:spPr>
          <a:xfrm>
            <a:off x="426598" y="749029"/>
            <a:ext cx="4529637" cy="6605081"/>
          </a:xfrm>
          <a:prstGeom prst="roundRect">
            <a:avLst>
              <a:gd name="adj" fmla="val 7514"/>
            </a:avLst>
          </a:prstGeom>
          <a:solidFill>
            <a:srgbClr val="70AD47">
              <a:lumMod val="40000"/>
              <a:lumOff val="60000"/>
            </a:srgbClr>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sz="1100" dirty="0"/>
          </a:p>
          <a:p>
            <a:pPr algn="just"/>
            <a:r>
              <a:rPr lang="fr-FR" sz="1100" dirty="0"/>
              <a:t>    </a:t>
            </a:r>
          </a:p>
          <a:p>
            <a:pPr algn="just"/>
            <a:r>
              <a:rPr lang="fr-FR" sz="1100" dirty="0"/>
              <a:t>Même si votre appareil dispose de l’autocollant bleu « appareil recensé », l’étape supplémentaire de réglage est </a:t>
            </a:r>
            <a:r>
              <a:rPr lang="fr-FR" sz="1100" b="1" dirty="0"/>
              <a:t>obligatoire</a:t>
            </a:r>
            <a:r>
              <a:rPr lang="fr-FR" sz="1100" dirty="0"/>
              <a:t> et un refus entraînera une coupure de gaz. Ne fermez donc pas votre porte aux professionnels du gaz mandatés par GRDF car ceux-ci doivent intervenir une dernière fois dans votre logement. Pour ceux qui n’ont pas eu d’inventaire en 2021, rien de grave, un rendez-vous inventaire / réglage pourra être programmé. Si aucun courrier de la part de GRDF n’a été reçu, merci de contacter </a:t>
            </a:r>
            <a:r>
              <a:rPr lang="fr-FR" sz="1100" b="1" dirty="0"/>
              <a:t>le service client</a:t>
            </a:r>
            <a:r>
              <a:rPr lang="fr-FR" sz="1100" dirty="0"/>
              <a:t>.</a:t>
            </a:r>
          </a:p>
          <a:p>
            <a:pPr algn="just"/>
            <a:endParaRPr lang="fr-FR" sz="1100" dirty="0"/>
          </a:p>
          <a:p>
            <a:pPr algn="just"/>
            <a:r>
              <a:rPr lang="fr-FR" sz="1100" u="sng" dirty="0"/>
              <a:t>Les bonnes pratiques – les éléments de confiance : </a:t>
            </a:r>
          </a:p>
          <a:p>
            <a:pPr marL="171450" indent="-171450" algn="just">
              <a:buFont typeface="Arial" panose="020B0604020202020204" pitchFamily="34" charset="0"/>
              <a:buChar char="•"/>
            </a:pPr>
            <a:r>
              <a:rPr lang="fr-FR" sz="1100" dirty="0"/>
              <a:t>Le technicien, qui frappe à votre porte, doit s’identifier. C’est un professionnel du gaz (réglage des chaudières) et non un commercial.</a:t>
            </a:r>
          </a:p>
          <a:p>
            <a:pPr marL="171450" indent="-171450" algn="just">
              <a:buFont typeface="Arial" panose="020B0604020202020204" pitchFamily="34" charset="0"/>
              <a:buChar char="•"/>
            </a:pPr>
            <a:r>
              <a:rPr lang="fr-FR" sz="1100" dirty="0"/>
              <a:t>Il règle gratuitement vos appareils alimentés en gaz.</a:t>
            </a:r>
          </a:p>
          <a:p>
            <a:pPr marL="171450" indent="-171450" algn="just">
              <a:buFont typeface="Arial" panose="020B0604020202020204" pitchFamily="34" charset="0"/>
              <a:buChar char="•"/>
            </a:pPr>
            <a:r>
              <a:rPr lang="fr-FR" sz="1100" dirty="0"/>
              <a:t>Il ne cherche pas à vendre des services, il ne vous demande pas votre facture de gaz, il ne vous fait rien payer.</a:t>
            </a:r>
          </a:p>
          <a:p>
            <a:pPr algn="just"/>
            <a:endParaRPr lang="fr-FR" sz="1100" dirty="0"/>
          </a:p>
          <a:p>
            <a:pPr algn="just"/>
            <a:r>
              <a:rPr lang="fr-FR" sz="1100" b="1" u="sng" dirty="0"/>
              <a:t>A refuser car ce n’est pas normal dans le cadre de l’opération changement de gaz :</a:t>
            </a:r>
          </a:p>
          <a:p>
            <a:pPr marL="171450" indent="-171450" algn="just">
              <a:buFont typeface="Arial" panose="020B0604020202020204" pitchFamily="34" charset="0"/>
              <a:buChar char="•"/>
            </a:pPr>
            <a:r>
              <a:rPr lang="fr-FR" sz="1100" dirty="0"/>
              <a:t>qu’on vous facture une prestation </a:t>
            </a:r>
          </a:p>
          <a:p>
            <a:pPr marL="171450" indent="-171450" algn="just">
              <a:buFont typeface="Arial" panose="020B0604020202020204" pitchFamily="34" charset="0"/>
              <a:buChar char="•"/>
            </a:pPr>
            <a:r>
              <a:rPr lang="fr-FR" sz="1100" dirty="0"/>
              <a:t>qu’on vous demande de voir votre facture gaz </a:t>
            </a:r>
          </a:p>
          <a:p>
            <a:pPr marL="171450" indent="-171450" algn="just">
              <a:buFont typeface="Arial" panose="020B0604020202020204" pitchFamily="34" charset="0"/>
              <a:buChar char="•"/>
            </a:pPr>
            <a:r>
              <a:rPr lang="fr-FR" sz="1100" dirty="0"/>
              <a:t>(ne communiquez en aucun cas votre n° PCE à 14 chiffres noté sur votre facture)</a:t>
            </a:r>
          </a:p>
          <a:p>
            <a:pPr algn="just"/>
            <a:endParaRPr lang="fr-FR" sz="1100" dirty="0"/>
          </a:p>
          <a:p>
            <a:pPr algn="just"/>
            <a:r>
              <a:rPr lang="fr-FR" sz="1100" dirty="0"/>
              <a:t>Vous souhaitez en savoir plus : </a:t>
            </a:r>
          </a:p>
          <a:p>
            <a:pPr marL="171450" indent="-171450" algn="just">
              <a:buFont typeface="Arial" panose="020B0604020202020204" pitchFamily="34" charset="0"/>
              <a:buChar char="•"/>
            </a:pPr>
            <a:r>
              <a:rPr lang="fr-FR" sz="1100" dirty="0"/>
              <a:t>Contactez le service Client GRDF :</a:t>
            </a:r>
          </a:p>
          <a:p>
            <a:pPr algn="just"/>
            <a:r>
              <a:rPr lang="fr-FR" sz="1100" dirty="0"/>
              <a:t>   </a:t>
            </a:r>
          </a:p>
          <a:p>
            <a:pPr algn="just"/>
            <a:r>
              <a:rPr lang="fr-FR" sz="1100" dirty="0"/>
              <a:t>Prix d’un appel local depuis un poste fixe. Du lundi au vendredi – de 8h à 17h</a:t>
            </a:r>
          </a:p>
          <a:p>
            <a:pPr algn="just"/>
            <a:r>
              <a:rPr lang="fr-FR" sz="1100" dirty="0"/>
              <a:t>  </a:t>
            </a:r>
          </a:p>
          <a:p>
            <a:pPr algn="just"/>
            <a:r>
              <a:rPr lang="fr-FR" sz="1100" dirty="0"/>
              <a:t>Tél.  03 20 72 09 42</a:t>
            </a:r>
          </a:p>
          <a:p>
            <a:pPr marL="171450" indent="-171450" algn="just">
              <a:buFont typeface="Arial" panose="020B0604020202020204" pitchFamily="34" charset="0"/>
              <a:buChar char="•"/>
            </a:pPr>
            <a:r>
              <a:rPr lang="fr-FR" sz="1100" dirty="0"/>
              <a:t>Ou rendez-vous sur le site : grdf.fr/</a:t>
            </a:r>
            <a:r>
              <a:rPr lang="fr-FR" sz="1100" dirty="0" err="1"/>
              <a:t>changementdegaz</a:t>
            </a:r>
            <a:endParaRPr lang="fr-FR" sz="1100" dirty="0"/>
          </a:p>
          <a:p>
            <a:pPr marL="171450" indent="-171450" algn="just">
              <a:buFont typeface="Arial" panose="020B0604020202020204" pitchFamily="34" charset="0"/>
              <a:buChar char="•"/>
            </a:pPr>
            <a:r>
              <a:rPr lang="fr-FR" sz="1100" dirty="0"/>
              <a:t>Ou rendez-vous dans votre mairie.</a:t>
            </a:r>
          </a:p>
        </p:txBody>
      </p:sp>
      <p:pic>
        <p:nvPicPr>
          <p:cNvPr id="26" name="Image 25">
            <a:extLst>
              <a:ext uri="{FF2B5EF4-FFF2-40B4-BE49-F238E27FC236}">
                <a16:creationId xmlns:a16="http://schemas.microsoft.com/office/drawing/2014/main" id="{81C4AE92-D325-FB0C-E43C-64BB7A893A87}"/>
              </a:ext>
            </a:extLst>
          </p:cNvPr>
          <p:cNvPicPr>
            <a:picLocks noChangeAspect="1"/>
          </p:cNvPicPr>
          <p:nvPr/>
        </p:nvPicPr>
        <p:blipFill>
          <a:blip r:embed="rId2"/>
          <a:stretch>
            <a:fillRect/>
          </a:stretch>
        </p:blipFill>
        <p:spPr bwMode="auto">
          <a:xfrm>
            <a:off x="3696968" y="285181"/>
            <a:ext cx="958850" cy="1041400"/>
          </a:xfrm>
          <a:prstGeom prst="rect">
            <a:avLst/>
          </a:prstGeom>
        </p:spPr>
      </p:pic>
      <p:pic>
        <p:nvPicPr>
          <p:cNvPr id="27" name="Image 26">
            <a:extLst>
              <a:ext uri="{FF2B5EF4-FFF2-40B4-BE49-F238E27FC236}">
                <a16:creationId xmlns:a16="http://schemas.microsoft.com/office/drawing/2014/main" id="{432E74AE-AD19-7B5F-5537-E1A5BC17C9C5}"/>
              </a:ext>
            </a:extLst>
          </p:cNvPr>
          <p:cNvPicPr>
            <a:picLocks noChangeAspect="1"/>
          </p:cNvPicPr>
          <p:nvPr/>
        </p:nvPicPr>
        <p:blipFill>
          <a:blip r:embed="rId3"/>
          <a:stretch>
            <a:fillRect/>
          </a:stretch>
        </p:blipFill>
        <p:spPr bwMode="auto">
          <a:xfrm>
            <a:off x="2776312" y="5359974"/>
            <a:ext cx="2084705" cy="400050"/>
          </a:xfrm>
          <a:prstGeom prst="rect">
            <a:avLst/>
          </a:prstGeom>
        </p:spPr>
      </p:pic>
      <p:pic>
        <p:nvPicPr>
          <p:cNvPr id="28" name="Image3">
            <a:extLst>
              <a:ext uri="{FF2B5EF4-FFF2-40B4-BE49-F238E27FC236}">
                <a16:creationId xmlns:a16="http://schemas.microsoft.com/office/drawing/2014/main" id="{30FDEBFF-262E-E219-4721-58640F3C6078}"/>
              </a:ext>
            </a:extLst>
          </p:cNvPr>
          <p:cNvPicPr>
            <a:picLocks noChangeAspect="1"/>
          </p:cNvPicPr>
          <p:nvPr/>
        </p:nvPicPr>
        <p:blipFill>
          <a:blip r:embed="rId4"/>
          <a:stretch>
            <a:fillRect/>
          </a:stretch>
        </p:blipFill>
        <p:spPr bwMode="auto">
          <a:xfrm>
            <a:off x="937325" y="6088535"/>
            <a:ext cx="1371600" cy="304800"/>
          </a:xfrm>
          <a:prstGeom prst="rect">
            <a:avLst/>
          </a:prstGeom>
        </p:spPr>
      </p:pic>
      <p:pic>
        <p:nvPicPr>
          <p:cNvPr id="2080" name="Picture 32" descr="Accessibilité et pictogrammes">
            <a:extLst>
              <a:ext uri="{FF2B5EF4-FFF2-40B4-BE49-F238E27FC236}">
                <a16:creationId xmlns:a16="http://schemas.microsoft.com/office/drawing/2014/main" id="{418D4668-5B96-C086-4CCE-B8D831DBF2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5906" y="411339"/>
            <a:ext cx="1830483" cy="1830483"/>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à coins arrondis 38">
            <a:extLst>
              <a:ext uri="{FF2B5EF4-FFF2-40B4-BE49-F238E27FC236}">
                <a16:creationId xmlns:a16="http://schemas.microsoft.com/office/drawing/2014/main" id="{BFADDA89-BD91-A61D-9915-D6578A450E75}"/>
              </a:ext>
            </a:extLst>
          </p:cNvPr>
          <p:cNvSpPr/>
          <p:nvPr/>
        </p:nvSpPr>
        <p:spPr>
          <a:xfrm>
            <a:off x="5601658" y="1882930"/>
            <a:ext cx="4529637" cy="4751333"/>
          </a:xfrm>
          <a:prstGeom prst="roundRect">
            <a:avLst>
              <a:gd name="adj" fmla="val 481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600"/>
              </a:spcAft>
            </a:pPr>
            <a:r>
              <a:rPr lang="fr-FR" sz="1800" b="1" dirty="0">
                <a:effectLst/>
                <a:latin typeface="Comic Sans MS" panose="030F0702030302020204" pitchFamily="66" charset="0"/>
                <a:ea typeface="Comic Sans MS" panose="030F0702030302020204" pitchFamily="66" charset="0"/>
                <a:cs typeface="Comic Sans MS" panose="030F0702030302020204" pitchFamily="66" charset="0"/>
              </a:rPr>
              <a:t>UFCV – Atelier numérique « seniors »</a:t>
            </a:r>
          </a:p>
          <a:p>
            <a:pPr algn="just">
              <a:lnSpc>
                <a:spcPct val="107000"/>
              </a:lnSpc>
              <a:spcAft>
                <a:spcPts val="600"/>
              </a:spcAft>
            </a:pPr>
            <a:r>
              <a:rPr lang="fr-FR" sz="1100" dirty="0"/>
              <a:t>Nous sommes heureux de vous proposer la mise en place d’ateliers numériques, gratuits et ouverts à tous, dès le mois de mai prochain.</a:t>
            </a:r>
          </a:p>
          <a:p>
            <a:pPr algn="just">
              <a:lnSpc>
                <a:spcPct val="107000"/>
              </a:lnSpc>
              <a:spcAft>
                <a:spcPts val="600"/>
              </a:spcAft>
            </a:pPr>
            <a:r>
              <a:rPr lang="fr-FR" sz="1100" dirty="0"/>
              <a:t>Une initiative proposée par l’UFCV et dont les ateliers seront animés par Elodie, conseillère numérique. Elle pourra vous accompagner dans l’utilisation des outils (smartphone, tablette ou ordinateur), vos démarches en ligne... Cela vous offre de nombreuses opportunités pour le développement de vos compétences et dans l’usage du numérique au quotidien.</a:t>
            </a:r>
          </a:p>
          <a:p>
            <a:pPr algn="just">
              <a:lnSpc>
                <a:spcPct val="107000"/>
              </a:lnSpc>
              <a:spcAft>
                <a:spcPts val="600"/>
              </a:spcAft>
            </a:pPr>
            <a:r>
              <a:rPr lang="fr-FR" sz="1100" dirty="0"/>
              <a:t> Pour que ces ateliers soient bien compris et bénéfiques pour tous, un questionnaire va être distribué prochainement. Il peut couvrir diverses questions telles que le niveau d'utilisation actuel des technologies numériques, les types d'outils numériques utilisés, les compétences numériques recherchées, et les attentes en matière de technologies numériques. </a:t>
            </a:r>
          </a:p>
          <a:p>
            <a:pPr algn="just">
              <a:lnSpc>
                <a:spcPct val="107000"/>
              </a:lnSpc>
              <a:spcAft>
                <a:spcPts val="600"/>
              </a:spcAft>
            </a:pPr>
            <a:r>
              <a:rPr lang="fr-FR" sz="1100" dirty="0"/>
              <a:t>Nous vous encourageons vivement à prendre le temps de remplir ce questionnaire. Votre contribution permettra à l’UFCV, de mieux comprendre votre utilisation de la technologie et ce qu’Elodie peut faire pour vous aider à mieux l'utiliser et à tirer le meilleur parti de ces ateliers.</a:t>
            </a:r>
          </a:p>
          <a:p>
            <a:pPr algn="just">
              <a:lnSpc>
                <a:spcPct val="107000"/>
              </a:lnSpc>
              <a:spcAft>
                <a:spcPts val="600"/>
              </a:spcAft>
            </a:pPr>
            <a:endParaRPr lang="fr-FR" sz="1100" dirty="0"/>
          </a:p>
          <a:p>
            <a:pPr algn="just">
              <a:lnSpc>
                <a:spcPct val="107000"/>
              </a:lnSpc>
              <a:spcAft>
                <a:spcPts val="600"/>
              </a:spcAft>
            </a:pPr>
            <a:r>
              <a:rPr lang="fr-FR" sz="1100" dirty="0"/>
              <a:t>Nous vous remercions à l'avance pour votre participation et votre soutien.</a:t>
            </a:r>
          </a:p>
        </p:txBody>
      </p:sp>
    </p:spTree>
    <p:extLst>
      <p:ext uri="{BB962C8B-B14F-4D97-AF65-F5344CB8AC3E}">
        <p14:creationId xmlns:p14="http://schemas.microsoft.com/office/powerpoint/2010/main" val="208511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37325" y="-569"/>
            <a:ext cx="38862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2" name="Image2">
            <a:extLst>
              <a:ext uri="{FF2B5EF4-FFF2-40B4-BE49-F238E27FC236}">
                <a16:creationId xmlns:a16="http://schemas.microsoft.com/office/drawing/2014/main" id="{EAFC4341-96B4-F734-303C-BE774068E7D9}"/>
              </a:ext>
            </a:extLst>
          </p:cNvPr>
          <p:cNvPicPr>
            <a:picLocks noChangeAspect="1"/>
          </p:cNvPicPr>
          <p:nvPr/>
        </p:nvPicPr>
        <p:blipFill>
          <a:blip r:embed="rId2"/>
          <a:stretch>
            <a:fillRect/>
          </a:stretch>
        </p:blipFill>
        <p:spPr bwMode="auto">
          <a:xfrm>
            <a:off x="657882" y="570931"/>
            <a:ext cx="4688024" cy="6631550"/>
          </a:xfrm>
          <a:prstGeom prst="rect">
            <a:avLst/>
          </a:prstGeom>
        </p:spPr>
      </p:pic>
    </p:spTree>
    <p:extLst>
      <p:ext uri="{BB962C8B-B14F-4D97-AF65-F5344CB8AC3E}">
        <p14:creationId xmlns:p14="http://schemas.microsoft.com/office/powerpoint/2010/main" val="238477484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645</TotalTime>
  <Words>830</Words>
  <Application>Microsoft Office PowerPoint</Application>
  <PresentationFormat>Personnalisé</PresentationFormat>
  <Paragraphs>56</Paragraphs>
  <Slides>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vt:i4>
      </vt:variant>
    </vt:vector>
  </HeadingPairs>
  <TitlesOfParts>
    <vt:vector size="10" baseType="lpstr">
      <vt:lpstr>Arial</vt:lpstr>
      <vt:lpstr>Bradley Hand ITC</vt:lpstr>
      <vt:lpstr>Calibri</vt:lpstr>
      <vt:lpstr>Calibri Light</vt:lpstr>
      <vt:lpstr>Comic Sans MS</vt:lpstr>
      <vt:lpstr>Tempus Sans ITC</vt:lpstr>
      <vt:lpstr>Thème Office</vt:lpstr>
      <vt:lpstr>Présentation PowerPoint</vt:lpstr>
      <vt:lpstr>Présentation PowerPoint</vt:lpstr>
      <vt:lpstr>Présentation PowerPoint</vt:lpstr>
    </vt:vector>
  </TitlesOfParts>
  <Company>FMLogistic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 VANDERMOLEN</dc:creator>
  <cp:lastModifiedBy>Pascal Choquet</cp:lastModifiedBy>
  <cp:revision>90</cp:revision>
  <cp:lastPrinted>2021-12-22T13:04:44Z</cp:lastPrinted>
  <dcterms:created xsi:type="dcterms:W3CDTF">2017-09-30T08:46:49Z</dcterms:created>
  <dcterms:modified xsi:type="dcterms:W3CDTF">2023-04-03T15:12:37Z</dcterms:modified>
</cp:coreProperties>
</file>