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0691813" cy="7559675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1620" y="16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706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61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19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36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72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91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57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63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141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2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253A1-BD3A-4014-A357-25D789D6AD4C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1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253A1-BD3A-4014-A357-25D789D6AD4C}" type="datetimeFigureOut">
              <a:rPr lang="fr-FR" smtClean="0"/>
              <a:t>18/01/2022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2A14D-DA05-4C98-8AD0-9D1638E303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04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5561571" y="78087"/>
            <a:ext cx="4783908" cy="1581932"/>
            <a:chOff x="5561571" y="-569"/>
            <a:chExt cx="4783908" cy="1581932"/>
          </a:xfrm>
        </p:grpSpPr>
        <p:sp>
          <p:nvSpPr>
            <p:cNvPr id="6" name="Zone de texte 1"/>
            <p:cNvSpPr txBox="1"/>
            <p:nvPr/>
          </p:nvSpPr>
          <p:spPr>
            <a:xfrm>
              <a:off x="5899359" y="-569"/>
              <a:ext cx="4446120" cy="119027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schemeClr val="bg1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100796" tIns="50398" rIns="100796" bIns="5039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r">
                <a:lnSpc>
                  <a:spcPct val="107000"/>
                </a:lnSpc>
                <a:spcAft>
                  <a:spcPts val="882"/>
                </a:spcAft>
              </a:pPr>
              <a:r>
                <a:rPr lang="fr-FR" sz="7937" dirty="0">
                  <a:solidFill>
                    <a:srgbClr val="2E74B5"/>
                  </a:solidFill>
                  <a:effectLst>
                    <a:outerShdw blurRad="50800" dist="38100" dir="2700000" algn="tl">
                      <a:srgbClr val="000000">
                        <a:alpha val="40000"/>
                      </a:srgbClr>
                    </a:outerShdw>
                  </a:effectLst>
                  <a:latin typeface="Bradley Hand ITC" panose="03070402050302030203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Le Lien</a:t>
              </a:r>
              <a:endParaRPr lang="fr-FR" sz="1213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39"/>
            <p:cNvSpPr txBox="1"/>
            <p:nvPr/>
          </p:nvSpPr>
          <p:spPr>
            <a:xfrm rot="16200000">
              <a:off x="4948991" y="614811"/>
              <a:ext cx="1579132" cy="35397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100796" tIns="50398" rIns="100796" bIns="5039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82"/>
                </a:spcAft>
              </a:pPr>
              <a:r>
                <a:rPr lang="fr-FR" sz="1213" dirty="0">
                  <a:solidFill>
                    <a:srgbClr val="2E74B5"/>
                  </a:solidFill>
                  <a:effectLst>
                    <a:outerShdw blurRad="38100" dist="25400" dir="5400000" algn="ctr">
                      <a:srgbClr val="6E747A">
                        <a:alpha val="43000"/>
                      </a:srgbClr>
                    </a:outerShdw>
                  </a:effectLst>
                  <a:ea typeface="Calibri" panose="020F0502020204030204" pitchFamily="34" charset="0"/>
                  <a:cs typeface="Times New Roman" panose="02020603050405020304" pitchFamily="18" charset="0"/>
                </a:rPr>
                <a:t>www.ville-allonville.fr</a:t>
              </a:r>
              <a:endParaRPr lang="fr-FR" sz="1213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937325" y="-569"/>
            <a:ext cx="388620" cy="57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7" name="Zone de texte 2"/>
          <p:cNvSpPr txBox="1"/>
          <p:nvPr/>
        </p:nvSpPr>
        <p:spPr>
          <a:xfrm>
            <a:off x="6190786" y="1329176"/>
            <a:ext cx="4087269" cy="420096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00796" tIns="50398" rIns="100796" bIns="5039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82"/>
              </a:spcAft>
            </a:pPr>
            <a:r>
              <a:rPr lang="fr-FR" sz="1213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Numéro 74 – Le 19 janvier 2022</a:t>
            </a:r>
            <a:endParaRPr lang="fr-FR" sz="1213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1382" y="1030573"/>
            <a:ext cx="1031493" cy="609402"/>
          </a:xfrm>
          <a:prstGeom prst="rect">
            <a:avLst/>
          </a:prstGeom>
        </p:spPr>
      </p:pic>
      <p:sp>
        <p:nvSpPr>
          <p:cNvPr id="41" name="Rectangle à coins arrondis 38">
            <a:extLst>
              <a:ext uri="{FF2B5EF4-FFF2-40B4-BE49-F238E27FC236}">
                <a16:creationId xmlns:a16="http://schemas.microsoft.com/office/drawing/2014/main" id="{E2E1F4D0-9186-42D4-A46E-1EEC19DAB825}"/>
              </a:ext>
            </a:extLst>
          </p:cNvPr>
          <p:cNvSpPr/>
          <p:nvPr/>
        </p:nvSpPr>
        <p:spPr>
          <a:xfrm>
            <a:off x="5680607" y="4998644"/>
            <a:ext cx="4557062" cy="1926750"/>
          </a:xfrm>
          <a:prstGeom prst="roundRect">
            <a:avLst>
              <a:gd name="adj" fmla="val 4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800" b="1" dirty="0">
                <a:effectLst/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Nettoyons la nature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Cette opération annuelle, qui n’a pas pu être réalisée en 2021, est initiée par la région Hauts de France.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Cette action, programmée sur le week-end du 18 au 20 mars 2022, se déroulera pour notre commune le samedi 19 mars matin.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Toutes précisions utiles seront diffusées ultérieurement.</a:t>
            </a:r>
          </a:p>
        </p:txBody>
      </p:sp>
      <p:sp>
        <p:nvSpPr>
          <p:cNvPr id="44" name="Rectangle à coins arrondis 37">
            <a:extLst>
              <a:ext uri="{FF2B5EF4-FFF2-40B4-BE49-F238E27FC236}">
                <a16:creationId xmlns:a16="http://schemas.microsoft.com/office/drawing/2014/main" id="{DB160C82-4554-41B1-94B2-1A995871B439}"/>
              </a:ext>
            </a:extLst>
          </p:cNvPr>
          <p:cNvSpPr/>
          <p:nvPr/>
        </p:nvSpPr>
        <p:spPr>
          <a:xfrm>
            <a:off x="6269157" y="1863387"/>
            <a:ext cx="3930526" cy="2675524"/>
          </a:xfrm>
          <a:prstGeom prst="roundRect">
            <a:avLst>
              <a:gd name="adj" fmla="val 7514"/>
            </a:avLst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i="1" dirty="0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Atelier Compostage du 22 janvier 2022 par l’association « En savoir plus »</a:t>
            </a:r>
          </a:p>
          <a:p>
            <a:pPr algn="ctr"/>
            <a:endParaRPr lang="fr-FR" sz="1600" b="1" i="1" dirty="0">
              <a:solidFill>
                <a:srgbClr val="2E74B5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100" dirty="0"/>
              <a:t>L’atelier compostage, prévu à la salle polyvalente le 22 janvier prochain, est reporté en raison d’une part, du très faible nombre d’inscrits et d’autre part, du contexte sanitaire. A ce jour, la date de tenue de cet atelier n’est pas arrêtée de manière certaine.</a:t>
            </a:r>
          </a:p>
          <a:p>
            <a:pPr algn="just"/>
            <a:endParaRPr lang="fr-FR" sz="1100" dirty="0"/>
          </a:p>
          <a:p>
            <a:pPr algn="ctr"/>
            <a:r>
              <a:rPr lang="fr-FR" sz="1100" dirty="0"/>
              <a:t>La mairie ne manquera pas de la communiquer dès que possible. </a:t>
            </a:r>
          </a:p>
          <a:p>
            <a:pPr algn="ctr"/>
            <a:endParaRPr lang="fr-FR" sz="1100" dirty="0"/>
          </a:p>
          <a:p>
            <a:pPr algn="ctr"/>
            <a:r>
              <a:rPr lang="fr-FR" sz="1100" dirty="0"/>
              <a:t>6/12 rue des Deux Ponts, 80 000 Amiens</a:t>
            </a:r>
          </a:p>
          <a:p>
            <a:pPr algn="ctr"/>
            <a:r>
              <a:rPr lang="fr-FR" sz="1100" dirty="0"/>
              <a:t>Tél. 03 22 47 17 77 - 06 71 80 78 99</a:t>
            </a:r>
          </a:p>
        </p:txBody>
      </p:sp>
      <p:pic>
        <p:nvPicPr>
          <p:cNvPr id="23" name="Image1">
            <a:extLst>
              <a:ext uri="{FF2B5EF4-FFF2-40B4-BE49-F238E27FC236}">
                <a16:creationId xmlns:a16="http://schemas.microsoft.com/office/drawing/2014/main" id="{4DA9991F-21EA-4263-9EFF-B77EBDCF0D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5697657" y="3697011"/>
            <a:ext cx="1143000" cy="762000"/>
          </a:xfrm>
          <a:prstGeom prst="rect">
            <a:avLst/>
          </a:prstGeom>
        </p:spPr>
      </p:pic>
      <p:pic>
        <p:nvPicPr>
          <p:cNvPr id="1054" name="Picture 30" descr="Icône De Voleur Avec Le Mot Illustration de Vecteur - Illustration du  pictogramme, moneybag: 107104531">
            <a:extLst>
              <a:ext uri="{FF2B5EF4-FFF2-40B4-BE49-F238E27FC236}">
                <a16:creationId xmlns:a16="http://schemas.microsoft.com/office/drawing/2014/main" id="{FCDBF925-B660-4DA9-8472-125D59BFFA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5837" y="5260760"/>
            <a:ext cx="933312" cy="1402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à coins arrondis 37">
            <a:extLst>
              <a:ext uri="{FF2B5EF4-FFF2-40B4-BE49-F238E27FC236}">
                <a16:creationId xmlns:a16="http://schemas.microsoft.com/office/drawing/2014/main" id="{4C9B5316-C550-4CD7-AEAB-090E1A931713}"/>
              </a:ext>
            </a:extLst>
          </p:cNvPr>
          <p:cNvSpPr/>
          <p:nvPr/>
        </p:nvSpPr>
        <p:spPr>
          <a:xfrm>
            <a:off x="454144" y="1769527"/>
            <a:ext cx="4446292" cy="3448348"/>
          </a:xfrm>
          <a:prstGeom prst="roundRect">
            <a:avLst>
              <a:gd name="adj" fmla="val 7514"/>
            </a:avLst>
          </a:prstGeom>
          <a:solidFill>
            <a:srgbClr val="70AD47">
              <a:lumMod val="40000"/>
              <a:lumOff val="60000"/>
            </a:srgbClr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b="1" i="1" dirty="0">
                <a:solidFill>
                  <a:srgbClr val="2E74B5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Vigilance intrusion</a:t>
            </a:r>
          </a:p>
          <a:p>
            <a:pPr algn="ctr"/>
            <a:endParaRPr lang="fr-FR" sz="1600" b="1" i="1" dirty="0">
              <a:solidFill>
                <a:srgbClr val="2E74B5"/>
              </a:solidFill>
              <a:latin typeface="Tempus Sans ITC" panose="04020404030D070202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1100" dirty="0"/>
              <a:t>La gendarmerie appelle l’attention de chacun sur l’importance de la vigilance à observer pour assurer la sécurité des biens et des personnes. </a:t>
            </a:r>
          </a:p>
          <a:p>
            <a:pPr algn="just"/>
            <a:endParaRPr lang="fr-FR" sz="1100" dirty="0"/>
          </a:p>
          <a:p>
            <a:pPr algn="just"/>
            <a:r>
              <a:rPr lang="fr-FR" sz="1100" dirty="0"/>
              <a:t>Il lui a été signalé à 3 reprises, pour les communes d'Ailly sur Somme - Cardonnette et Allonville, la venue d'un individu qui s'est introduit dans les maisons simplement en ouvrant la porte d'entrée non verrouillée.</a:t>
            </a:r>
          </a:p>
          <a:p>
            <a:pPr algn="just"/>
            <a:r>
              <a:rPr lang="fr-FR" sz="1100" dirty="0"/>
              <a:t>En tombant nez à nez avec les occupants, cet individu a prétexté chercher une adresse pour une livraison de "kebab", " tacos " et enfin "Uber </a:t>
            </a:r>
            <a:r>
              <a:rPr lang="fr-FR" sz="1100" dirty="0" err="1"/>
              <a:t>eat</a:t>
            </a:r>
            <a:r>
              <a:rPr lang="fr-FR" sz="1100" dirty="0"/>
              <a:t>".</a:t>
            </a:r>
          </a:p>
          <a:p>
            <a:pPr algn="ctr"/>
            <a:endParaRPr lang="fr-FR" sz="1100" dirty="0"/>
          </a:p>
          <a:p>
            <a:pPr algn="ctr"/>
            <a:r>
              <a:rPr lang="fr-FR" sz="1100" dirty="0"/>
              <a:t>Par conséquent, soyez vigilants et verrouillez votre porte d'entrée même si vous êtes chez vous.</a:t>
            </a:r>
          </a:p>
          <a:p>
            <a:pPr algn="ctr"/>
            <a:endParaRPr lang="fr-FR" sz="1100" dirty="0"/>
          </a:p>
          <a:p>
            <a:pPr algn="ctr"/>
            <a:r>
              <a:rPr lang="fr-FR" sz="1100" dirty="0"/>
              <a:t>Si vous constatez ce genre d’agissements, n’hésitez pas à le signaler sans délai à la gendarmerie, même en l'absence de vol. Enfin, ne laissez pas vos clefs  dans l'entrée,   dans un endroit trop visible ou prévisible.</a:t>
            </a:r>
          </a:p>
        </p:txBody>
      </p:sp>
      <p:graphicFrame>
        <p:nvGraphicFramePr>
          <p:cNvPr id="4" name="Objet 3">
            <a:extLst>
              <a:ext uri="{FF2B5EF4-FFF2-40B4-BE49-F238E27FC236}">
                <a16:creationId xmlns:a16="http://schemas.microsoft.com/office/drawing/2014/main" id="{95D79225-9325-4A34-876E-4ECA2BF255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884770"/>
              </p:ext>
            </p:extLst>
          </p:nvPr>
        </p:nvGraphicFramePr>
        <p:xfrm>
          <a:off x="1410272" y="886280"/>
          <a:ext cx="2538877" cy="784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Image bitmap" r:id="rId6" imgW="5829480" imgH="1800360" progId="Paint.Picture">
                  <p:embed/>
                </p:oleObj>
              </mc:Choice>
              <mc:Fallback>
                <p:oleObj name="Image bitmap" r:id="rId6" imgW="5829480" imgH="180036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10272" y="886280"/>
                        <a:ext cx="2538877" cy="7840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067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37325" y="-569"/>
            <a:ext cx="388620" cy="571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pic>
        <p:nvPicPr>
          <p:cNvPr id="23" name="Image1">
            <a:extLst>
              <a:ext uri="{FF2B5EF4-FFF2-40B4-BE49-F238E27FC236}">
                <a16:creationId xmlns:a16="http://schemas.microsoft.com/office/drawing/2014/main" id="{4DA9991F-21EA-4263-9EFF-B77EBDCF0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697657" y="3697011"/>
            <a:ext cx="1143000" cy="762000"/>
          </a:xfrm>
          <a:prstGeom prst="rect">
            <a:avLst/>
          </a:prstGeom>
        </p:spPr>
      </p:pic>
      <p:sp>
        <p:nvSpPr>
          <p:cNvPr id="26" name="Rectangle à coins arrondis 38">
            <a:extLst>
              <a:ext uri="{FF2B5EF4-FFF2-40B4-BE49-F238E27FC236}">
                <a16:creationId xmlns:a16="http://schemas.microsoft.com/office/drawing/2014/main" id="{BF64E40C-61CB-4D90-B6AB-F838E9C4DF83}"/>
              </a:ext>
            </a:extLst>
          </p:cNvPr>
          <p:cNvSpPr/>
          <p:nvPr/>
        </p:nvSpPr>
        <p:spPr>
          <a:xfrm>
            <a:off x="5611918" y="364633"/>
            <a:ext cx="4557062" cy="6664756"/>
          </a:xfrm>
          <a:prstGeom prst="roundRect">
            <a:avLst>
              <a:gd name="adj" fmla="val 48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800" b="1" dirty="0">
                <a:effectLst/>
                <a:latin typeface="Comic Sans MS" panose="030F0702030302020204" pitchFamily="66" charset="0"/>
                <a:ea typeface="Comic Sans MS" panose="030F0702030302020204" pitchFamily="66" charset="0"/>
                <a:cs typeface="Comic Sans MS" panose="030F0702030302020204" pitchFamily="66" charset="0"/>
              </a:rPr>
              <a:t>Encombrants – Rappel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Le service d’enlèvement de ce type de déchets est assuré par Amiens Métropole le 3ème jeudi des mois de janvier, avril, juillet et octobre.</a:t>
            </a:r>
          </a:p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Prochain passage : jeudi 20 janvier 2022 dans la journée. Les encombrants sont à sortir avant 5h du matin ou après 19h s’ils sont sortis la veille, et présentés sur la voie publique (trottoir, accotement de voirie).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b="1" i="1" dirty="0"/>
              <a:t>Sont acceptés les éléments suivants :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mobilier d’intérieur (armoire, commode, lit, étagère, matelas ficelé roulé ou plié, tapis, canapé…)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électroménager (lave-linge, lave-vaisselle, réfrigérateur, gazinière…)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électronique (téléviseur, ordinateur…)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mobilier de jardin (chaises, tables, chaises longues…)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gros cartons (supérieur à 1m³)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vélo, poussette, landau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évier en inox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100" b="1" i="1" dirty="0"/>
              <a:t>Sont refusés :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déchets de construction (gravats, placo, ciment, briques, PVC, isolant, carrelage, tuiles, plan de travail, lino, parquet, gouttière, moquette…)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meubles en céramique (baignoire, évier, lavabo, siège de toilette…)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portes, fenêtres, volets, tapisserie murale, douche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ferraille (hors mobilier), barbecue, radiateur non électrique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déchets dangereux (pots de peinture, aérosols, amiante, gaz, solvant, huile de vidange…)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pièces automobiles (pneu, pare-chocs…) et appareils à moteur (tondeuse, cyclomoteur…)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100" dirty="0"/>
              <a:t>- déchets verts, sacs d’ordures ménagères, palette de bois, caddy</a:t>
            </a:r>
          </a:p>
        </p:txBody>
      </p:sp>
      <p:pic>
        <p:nvPicPr>
          <p:cNvPr id="2052" name="Picture 4" descr="15,880 Illumination Noël Vectores, Ilustraciones y Gráficos - 123RF">
            <a:extLst>
              <a:ext uri="{FF2B5EF4-FFF2-40B4-BE49-F238E27FC236}">
                <a16:creationId xmlns:a16="http://schemas.microsoft.com/office/drawing/2014/main" id="{DD840524-E429-4217-90C5-66997DCD9E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396" y="285181"/>
            <a:ext cx="2417763" cy="241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à coins arrondis 38">
            <a:extLst>
              <a:ext uri="{FF2B5EF4-FFF2-40B4-BE49-F238E27FC236}">
                <a16:creationId xmlns:a16="http://schemas.microsoft.com/office/drawing/2014/main" id="{A6B40756-7BF4-4AB6-8C60-8FAA4F919414}"/>
              </a:ext>
            </a:extLst>
          </p:cNvPr>
          <p:cNvSpPr/>
          <p:nvPr/>
        </p:nvSpPr>
        <p:spPr>
          <a:xfrm>
            <a:off x="281865" y="694796"/>
            <a:ext cx="4078100" cy="6057187"/>
          </a:xfrm>
          <a:prstGeom prst="roundRect">
            <a:avLst>
              <a:gd name="adj" fmla="val 481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400" b="1" i="1" dirty="0">
                <a:solidFill>
                  <a:schemeClr val="tx1"/>
                </a:solidFill>
                <a:latin typeface="Tempus Sans ITC" panose="04020404030D070202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Illuminations des habitations du village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1000" i="1" dirty="0">
                <a:solidFill>
                  <a:schemeClr val="tx1"/>
                </a:solidFill>
              </a:rPr>
              <a:t>Communiqué du Comité des fêtes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900" dirty="0">
                <a:solidFill>
                  <a:schemeClr val="tx1"/>
                </a:solidFill>
              </a:rPr>
              <a:t>Cette année encore le concours des maisons illuminées a rencontré un beau succès.</a:t>
            </a:r>
            <a:br>
              <a:rPr lang="fr-FR" sz="900" dirty="0">
                <a:solidFill>
                  <a:schemeClr val="tx1"/>
                </a:solidFill>
              </a:rPr>
            </a:br>
            <a:r>
              <a:rPr lang="fr-FR" sz="900" dirty="0">
                <a:solidFill>
                  <a:schemeClr val="tx1"/>
                </a:solidFill>
              </a:rPr>
              <a:t>Nous avons décidé de récompenser 10 maisons.</a:t>
            </a:r>
            <a:br>
              <a:rPr lang="fr-FR" sz="900" dirty="0">
                <a:solidFill>
                  <a:schemeClr val="tx1"/>
                </a:solidFill>
              </a:rPr>
            </a:br>
            <a:r>
              <a:rPr lang="fr-FR" sz="900" dirty="0">
                <a:solidFill>
                  <a:schemeClr val="tx1"/>
                </a:solidFill>
              </a:rPr>
              <a:t>Les 4 premiers sont classés ex æquo et les 6 suivants recevront une carte cadeau de la même valeur. Ces cartes ont été distribuées au domicile des heureux gagnants courant janvier.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900" dirty="0">
                <a:solidFill>
                  <a:schemeClr val="tx1"/>
                </a:solidFill>
              </a:rPr>
              <a:t>Les gagnants sont classés par ordre alphabétique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900" dirty="0">
                <a:solidFill>
                  <a:schemeClr val="tx1"/>
                </a:solidFill>
              </a:rPr>
              <a:t>Les 4 premiers :</a:t>
            </a:r>
          </a:p>
          <a:p>
            <a:pPr lvl="1">
              <a:lnSpc>
                <a:spcPct val="107000"/>
              </a:lnSpc>
              <a:spcAft>
                <a:spcPts val="600"/>
              </a:spcAft>
            </a:pPr>
            <a:r>
              <a:rPr lang="fr-FR" sz="900" dirty="0">
                <a:solidFill>
                  <a:schemeClr val="tx1"/>
                </a:solidFill>
              </a:rPr>
              <a:t>Mr et Mme </a:t>
            </a:r>
            <a:r>
              <a:rPr lang="fr-FR" sz="900" dirty="0" err="1">
                <a:solidFill>
                  <a:schemeClr val="tx1"/>
                </a:solidFill>
              </a:rPr>
              <a:t>Bellard</a:t>
            </a:r>
            <a:r>
              <a:rPr lang="fr-FR" sz="900" dirty="0">
                <a:solidFill>
                  <a:schemeClr val="tx1"/>
                </a:solidFill>
              </a:rPr>
              <a:t> Voie des Magnus</a:t>
            </a:r>
            <a:br>
              <a:rPr lang="fr-FR" sz="900" dirty="0">
                <a:solidFill>
                  <a:schemeClr val="tx1"/>
                </a:solidFill>
              </a:rPr>
            </a:br>
            <a:r>
              <a:rPr lang="fr-FR" sz="900" dirty="0">
                <a:solidFill>
                  <a:schemeClr val="tx1"/>
                </a:solidFill>
              </a:rPr>
              <a:t>Mr et Mme Fossé Voie des Magnus</a:t>
            </a:r>
            <a:br>
              <a:rPr lang="fr-FR" sz="900" dirty="0">
                <a:solidFill>
                  <a:schemeClr val="tx1"/>
                </a:solidFill>
              </a:rPr>
            </a:br>
            <a:r>
              <a:rPr lang="fr-FR" sz="900" dirty="0">
                <a:solidFill>
                  <a:schemeClr val="tx1"/>
                </a:solidFill>
              </a:rPr>
              <a:t>Mr et Mme Fossier 10 rue du moulin</a:t>
            </a:r>
            <a:br>
              <a:rPr lang="fr-FR" sz="900" dirty="0">
                <a:solidFill>
                  <a:schemeClr val="tx1"/>
                </a:solidFill>
              </a:rPr>
            </a:br>
            <a:r>
              <a:rPr lang="fr-FR" sz="900" dirty="0">
                <a:solidFill>
                  <a:schemeClr val="tx1"/>
                </a:solidFill>
              </a:rPr>
              <a:t>Mr et Mme </a:t>
            </a:r>
            <a:r>
              <a:rPr lang="fr-FR" sz="900" dirty="0" err="1">
                <a:solidFill>
                  <a:schemeClr val="tx1"/>
                </a:solidFill>
              </a:rPr>
              <a:t>Moriamé</a:t>
            </a:r>
            <a:r>
              <a:rPr lang="fr-FR" sz="900" dirty="0">
                <a:solidFill>
                  <a:schemeClr val="tx1"/>
                </a:solidFill>
              </a:rPr>
              <a:t> 17 rue du Moulin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900" dirty="0">
                <a:solidFill>
                  <a:schemeClr val="tx1"/>
                </a:solidFill>
              </a:rPr>
              <a:t>Les 6 suivants :</a:t>
            </a:r>
          </a:p>
          <a:p>
            <a:pPr lvl="1">
              <a:lnSpc>
                <a:spcPct val="107000"/>
              </a:lnSpc>
              <a:spcAft>
                <a:spcPts val="600"/>
              </a:spcAft>
            </a:pPr>
            <a:r>
              <a:rPr lang="fr-FR" sz="900" dirty="0">
                <a:solidFill>
                  <a:schemeClr val="tx1"/>
                </a:solidFill>
              </a:rPr>
              <a:t>Mr et Mme Binet 8 rue de l’</a:t>
            </a:r>
            <a:r>
              <a:rPr lang="fr-FR" sz="900" dirty="0" err="1">
                <a:solidFill>
                  <a:schemeClr val="tx1"/>
                </a:solidFill>
              </a:rPr>
              <a:t>Angliette</a:t>
            </a:r>
            <a:br>
              <a:rPr lang="fr-FR" sz="900" dirty="0">
                <a:solidFill>
                  <a:schemeClr val="tx1"/>
                </a:solidFill>
              </a:rPr>
            </a:br>
            <a:r>
              <a:rPr lang="fr-FR" sz="900" dirty="0">
                <a:solidFill>
                  <a:schemeClr val="tx1"/>
                </a:solidFill>
              </a:rPr>
              <a:t>Mr et Mme Choquet 2 Terre des Vignes</a:t>
            </a:r>
            <a:br>
              <a:rPr lang="fr-FR" sz="900" dirty="0">
                <a:solidFill>
                  <a:schemeClr val="tx1"/>
                </a:solidFill>
              </a:rPr>
            </a:br>
            <a:r>
              <a:rPr lang="fr-FR" sz="900" dirty="0">
                <a:solidFill>
                  <a:schemeClr val="tx1"/>
                </a:solidFill>
              </a:rPr>
              <a:t>Mr et Mme </a:t>
            </a:r>
            <a:r>
              <a:rPr lang="fr-FR" sz="900" dirty="0" err="1">
                <a:solidFill>
                  <a:schemeClr val="tx1"/>
                </a:solidFill>
              </a:rPr>
              <a:t>Dautun</a:t>
            </a:r>
            <a:r>
              <a:rPr lang="fr-FR" sz="900" dirty="0">
                <a:solidFill>
                  <a:schemeClr val="tx1"/>
                </a:solidFill>
              </a:rPr>
              <a:t> 15 rue du Moulin</a:t>
            </a:r>
            <a:br>
              <a:rPr lang="fr-FR" sz="900" dirty="0">
                <a:solidFill>
                  <a:schemeClr val="tx1"/>
                </a:solidFill>
              </a:rPr>
            </a:br>
            <a:r>
              <a:rPr lang="fr-FR" sz="900" dirty="0">
                <a:solidFill>
                  <a:schemeClr val="tx1"/>
                </a:solidFill>
              </a:rPr>
              <a:t>Mr et Mme Dupont 15 rue du Petit Camon</a:t>
            </a:r>
            <a:br>
              <a:rPr lang="fr-FR" sz="900" dirty="0">
                <a:solidFill>
                  <a:schemeClr val="tx1"/>
                </a:solidFill>
              </a:rPr>
            </a:br>
            <a:r>
              <a:rPr lang="fr-FR" sz="900" dirty="0">
                <a:solidFill>
                  <a:schemeClr val="tx1"/>
                </a:solidFill>
              </a:rPr>
              <a:t>Mr et Mme </a:t>
            </a:r>
            <a:r>
              <a:rPr lang="fr-FR" sz="900" dirty="0" err="1">
                <a:solidFill>
                  <a:schemeClr val="tx1"/>
                </a:solidFill>
              </a:rPr>
              <a:t>Maumené</a:t>
            </a:r>
            <a:r>
              <a:rPr lang="fr-FR" sz="900" dirty="0">
                <a:solidFill>
                  <a:schemeClr val="tx1"/>
                </a:solidFill>
              </a:rPr>
              <a:t> 12 rue du </a:t>
            </a:r>
            <a:r>
              <a:rPr lang="fr-FR" sz="900" dirty="0" err="1">
                <a:solidFill>
                  <a:schemeClr val="tx1"/>
                </a:solidFill>
              </a:rPr>
              <a:t>Coquingard</a:t>
            </a:r>
            <a:br>
              <a:rPr lang="fr-FR" sz="900" dirty="0">
                <a:solidFill>
                  <a:schemeClr val="tx1"/>
                </a:solidFill>
              </a:rPr>
            </a:br>
            <a:r>
              <a:rPr lang="fr-FR" sz="900" dirty="0">
                <a:solidFill>
                  <a:schemeClr val="tx1"/>
                </a:solidFill>
              </a:rPr>
              <a:t>Mr et Mme Wrobel 7 rue de l’</a:t>
            </a:r>
            <a:r>
              <a:rPr lang="fr-FR" sz="900" dirty="0" err="1">
                <a:solidFill>
                  <a:schemeClr val="tx1"/>
                </a:solidFill>
              </a:rPr>
              <a:t>Angliette</a:t>
            </a:r>
            <a:endParaRPr lang="fr-FR" sz="900" dirty="0">
              <a:solidFill>
                <a:schemeClr val="tx1"/>
              </a:solidFill>
            </a:endParaRP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900" dirty="0">
                <a:solidFill>
                  <a:schemeClr val="tx1"/>
                </a:solidFill>
              </a:rPr>
              <a:t>Nous tenons à féliciter aussi tous ceux que nous n’avons pu récompenser, notre souhait étant de réunir tout le monde autour d’un pot de l’amitié encore contrarié par le virus de la covid.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900" dirty="0">
                <a:solidFill>
                  <a:schemeClr val="tx1"/>
                </a:solidFill>
              </a:rPr>
              <a:t>Le Comité des Fêtes souhaite à tous une excellente année 2022.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fr-FR" sz="900" dirty="0">
                <a:solidFill>
                  <a:schemeClr val="tx1"/>
                </a:solidFill>
              </a:rPr>
              <a:t>(Pour rappel nous organisons un repas porcelet à la broche le 20 mars 2022 vous pouvez déjà vous inscrire auprès de Mr </a:t>
            </a:r>
            <a:r>
              <a:rPr lang="fr-FR" sz="900" dirty="0" err="1">
                <a:solidFill>
                  <a:schemeClr val="tx1"/>
                </a:solidFill>
              </a:rPr>
              <a:t>Garet</a:t>
            </a:r>
            <a:r>
              <a:rPr lang="fr-FR" sz="900" dirty="0">
                <a:solidFill>
                  <a:schemeClr val="tx1"/>
                </a:solidFill>
              </a:rPr>
              <a:t>).	</a:t>
            </a:r>
          </a:p>
        </p:txBody>
      </p:sp>
    </p:spTree>
    <p:extLst>
      <p:ext uri="{BB962C8B-B14F-4D97-AF65-F5344CB8AC3E}">
        <p14:creationId xmlns:p14="http://schemas.microsoft.com/office/powerpoint/2010/main" val="29241554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513</TotalTime>
  <Words>837</Words>
  <Application>Microsoft Office PowerPoint</Application>
  <PresentationFormat>Personnalisé</PresentationFormat>
  <Paragraphs>55</Paragraphs>
  <Slides>2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Comic Sans MS</vt:lpstr>
      <vt:lpstr>Tempus Sans ITC</vt:lpstr>
      <vt:lpstr>Thème Office</vt:lpstr>
      <vt:lpstr>Image Paintbrush</vt:lpstr>
      <vt:lpstr>Présentation PowerPoint</vt:lpstr>
      <vt:lpstr>Présentation PowerPoint</vt:lpstr>
    </vt:vector>
  </TitlesOfParts>
  <Company>FMLogistic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 VANDERMOLEN</dc:creator>
  <cp:lastModifiedBy>Pascal Choquet</cp:lastModifiedBy>
  <cp:revision>73</cp:revision>
  <cp:lastPrinted>2021-12-22T13:04:44Z</cp:lastPrinted>
  <dcterms:created xsi:type="dcterms:W3CDTF">2017-09-30T08:46:49Z</dcterms:created>
  <dcterms:modified xsi:type="dcterms:W3CDTF">2022-01-18T16:25:42Z</dcterms:modified>
</cp:coreProperties>
</file>