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0691813" cy="7559675"/>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44" d="100"/>
          <a:sy n="144" d="100"/>
        </p:scale>
        <p:origin x="894" y="162"/>
      </p:cViewPr>
      <p:guideLst>
        <p:guide orient="horz" pos="2381"/>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fr-FR"/>
              <a:t>Modifiez le style du titre</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8A7253A1-BD3A-4014-A357-25D789D6AD4C}" type="datetimeFigureOut">
              <a:rPr lang="fr-FR" smtClean="0"/>
              <a:t>22/12/2021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1157706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A7253A1-BD3A-4014-A357-25D789D6AD4C}" type="datetimeFigureOut">
              <a:rPr lang="fr-FR" smtClean="0"/>
              <a:t>22/12/2021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2887616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A7253A1-BD3A-4014-A357-25D789D6AD4C}" type="datetimeFigureOut">
              <a:rPr lang="fr-FR" smtClean="0"/>
              <a:t>22/12/2021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2247199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A7253A1-BD3A-4014-A357-25D789D6AD4C}" type="datetimeFigureOut">
              <a:rPr lang="fr-FR" smtClean="0"/>
              <a:t>22/12/2021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537361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fr-FR"/>
              <a:t>Modifiez le style du titre</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8A7253A1-BD3A-4014-A357-25D789D6AD4C}" type="datetimeFigureOut">
              <a:rPr lang="fr-FR" smtClean="0"/>
              <a:t>22/12/2021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3111722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A7253A1-BD3A-4014-A357-25D789D6AD4C}" type="datetimeFigureOut">
              <a:rPr lang="fr-FR" smtClean="0"/>
              <a:t>22/12/2021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2638919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fr-FR"/>
              <a:t>Modifiez le style du titre</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fr-FR"/>
              <a:t>Modifiez les styles du texte du masque</a:t>
            </a:r>
          </a:p>
        </p:txBody>
      </p:sp>
      <p:sp>
        <p:nvSpPr>
          <p:cNvPr id="4" name="Content Placeholder 3"/>
          <p:cNvSpPr>
            <a:spLocks noGrp="1"/>
          </p:cNvSpPr>
          <p:nvPr>
            <p:ph sz="half" idx="2"/>
          </p:nvPr>
        </p:nvSpPr>
        <p:spPr>
          <a:xfrm>
            <a:off x="736456" y="2761381"/>
            <a:ext cx="4523137" cy="4061576"/>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fr-FR"/>
              <a:t>Modifiez les styles du texte du masque</a:t>
            </a:r>
          </a:p>
        </p:txBody>
      </p:sp>
      <p:sp>
        <p:nvSpPr>
          <p:cNvPr id="6" name="Content Placeholder 5"/>
          <p:cNvSpPr>
            <a:spLocks noGrp="1"/>
          </p:cNvSpPr>
          <p:nvPr>
            <p:ph sz="quarter" idx="4"/>
          </p:nvPr>
        </p:nvSpPr>
        <p:spPr>
          <a:xfrm>
            <a:off x="5412731" y="2761381"/>
            <a:ext cx="4545413" cy="4061576"/>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A7253A1-BD3A-4014-A357-25D789D6AD4C}" type="datetimeFigureOut">
              <a:rPr lang="fr-FR" smtClean="0"/>
              <a:t>22/12/2021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2142571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8A7253A1-BD3A-4014-A357-25D789D6AD4C}" type="datetimeFigureOut">
              <a:rPr lang="fr-FR" smtClean="0"/>
              <a:t>22/12/2021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3923634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7253A1-BD3A-4014-A357-25D789D6AD4C}" type="datetimeFigureOut">
              <a:rPr lang="fr-FR" smtClean="0"/>
              <a:t>22/12/2021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3981418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fr-FR"/>
              <a:t>Modifiez le style du titre</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fr-FR"/>
              <a:t>Modifiez les styles du texte du masque</a:t>
            </a:r>
          </a:p>
        </p:txBody>
      </p:sp>
      <p:sp>
        <p:nvSpPr>
          <p:cNvPr id="5" name="Date Placeholder 4"/>
          <p:cNvSpPr>
            <a:spLocks noGrp="1"/>
          </p:cNvSpPr>
          <p:nvPr>
            <p:ph type="dt" sz="half" idx="10"/>
          </p:nvPr>
        </p:nvSpPr>
        <p:spPr/>
        <p:txBody>
          <a:bodyPr/>
          <a:lstStyle/>
          <a:p>
            <a:fld id="{8A7253A1-BD3A-4014-A357-25D789D6AD4C}" type="datetimeFigureOut">
              <a:rPr lang="fr-FR" smtClean="0"/>
              <a:t>22/12/2021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146524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fr-FR"/>
              <a:t>Modifiez le style du titre</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fr-FR"/>
              <a:t>Cliquez sur l'icône pour ajouter une image</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fr-FR"/>
              <a:t>Modifiez les styles du texte du masque</a:t>
            </a:r>
          </a:p>
        </p:txBody>
      </p:sp>
      <p:sp>
        <p:nvSpPr>
          <p:cNvPr id="5" name="Date Placeholder 4"/>
          <p:cNvSpPr>
            <a:spLocks noGrp="1"/>
          </p:cNvSpPr>
          <p:nvPr>
            <p:ph type="dt" sz="half" idx="10"/>
          </p:nvPr>
        </p:nvSpPr>
        <p:spPr/>
        <p:txBody>
          <a:bodyPr/>
          <a:lstStyle/>
          <a:p>
            <a:fld id="{8A7253A1-BD3A-4014-A357-25D789D6AD4C}" type="datetimeFigureOut">
              <a:rPr lang="fr-FR" smtClean="0"/>
              <a:t>22/12/2021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3455711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8A7253A1-BD3A-4014-A357-25D789D6AD4C}" type="datetimeFigureOut">
              <a:rPr lang="fr-FR" smtClean="0"/>
              <a:t>22/12/2021</a:t>
            </a:fld>
            <a:endParaRPr lang="fr-FR"/>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F4E2A14D-DA05-4C98-8AD0-9D1638E303FF}" type="slidenum">
              <a:rPr lang="fr-FR" smtClean="0"/>
              <a:t>‹N°›</a:t>
            </a:fld>
            <a:endParaRPr lang="fr-FR"/>
          </a:p>
        </p:txBody>
      </p:sp>
    </p:spTree>
    <p:extLst>
      <p:ext uri="{BB962C8B-B14F-4D97-AF65-F5344CB8AC3E}">
        <p14:creationId xmlns:p14="http://schemas.microsoft.com/office/powerpoint/2010/main" val="23860453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2.bin"/><Relationship Id="rId13" Type="http://schemas.openxmlformats.org/officeDocument/2006/relationships/oleObject" Target="../embeddings/oleObject7.bin"/><Relationship Id="rId3" Type="http://schemas.openxmlformats.org/officeDocument/2006/relationships/image" Target="../media/image2.jpeg"/><Relationship Id="rId7" Type="http://schemas.openxmlformats.org/officeDocument/2006/relationships/image" Target="../media/image1.wmf"/><Relationship Id="rId12" Type="http://schemas.openxmlformats.org/officeDocument/2006/relationships/oleObject" Target="../embeddings/oleObject6.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1.bin"/><Relationship Id="rId11" Type="http://schemas.openxmlformats.org/officeDocument/2006/relationships/oleObject" Target="../embeddings/oleObject5.bin"/><Relationship Id="rId5" Type="http://schemas.openxmlformats.org/officeDocument/2006/relationships/image" Target="../media/image4.jpeg"/><Relationship Id="rId10" Type="http://schemas.openxmlformats.org/officeDocument/2006/relationships/oleObject" Target="../embeddings/oleObject4.bin"/><Relationship Id="rId4" Type="http://schemas.openxmlformats.org/officeDocument/2006/relationships/image" Target="../media/image3.png"/><Relationship Id="rId9"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e 2"/>
          <p:cNvGrpSpPr/>
          <p:nvPr/>
        </p:nvGrpSpPr>
        <p:grpSpPr>
          <a:xfrm>
            <a:off x="5561571" y="78087"/>
            <a:ext cx="4783908" cy="1581932"/>
            <a:chOff x="5561571" y="-569"/>
            <a:chExt cx="4783908" cy="1581932"/>
          </a:xfrm>
        </p:grpSpPr>
        <p:sp>
          <p:nvSpPr>
            <p:cNvPr id="6" name="Zone de texte 1"/>
            <p:cNvSpPr txBox="1"/>
            <p:nvPr/>
          </p:nvSpPr>
          <p:spPr>
            <a:xfrm>
              <a:off x="5899359" y="-569"/>
              <a:ext cx="4446120" cy="1190271"/>
            </a:xfrm>
            <a:prstGeom prst="rect">
              <a:avLst/>
            </a:prstGeom>
            <a:solidFill>
              <a:schemeClr val="lt1"/>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100796" tIns="50398" rIns="100796" bIns="50398" numCol="1" spcCol="0" rtlCol="0" fromWordArt="0" anchor="t" anchorCtr="0" forceAA="0" compatLnSpc="1">
              <a:prstTxWarp prst="textNoShape">
                <a:avLst/>
              </a:prstTxWarp>
              <a:noAutofit/>
            </a:bodyPr>
            <a:lstStyle/>
            <a:p>
              <a:pPr algn="r">
                <a:lnSpc>
                  <a:spcPct val="107000"/>
                </a:lnSpc>
                <a:spcAft>
                  <a:spcPts val="882"/>
                </a:spcAft>
              </a:pPr>
              <a:r>
                <a:rPr lang="fr-FR" sz="7937" dirty="0">
                  <a:solidFill>
                    <a:srgbClr val="2E74B5"/>
                  </a:solidFill>
                  <a:effectLst>
                    <a:outerShdw blurRad="50800" dist="38100" dir="2700000" algn="tl">
                      <a:srgbClr val="000000">
                        <a:alpha val="40000"/>
                      </a:srgbClr>
                    </a:outerShdw>
                  </a:effectLst>
                  <a:latin typeface="Bradley Hand ITC" panose="03070402050302030203" pitchFamily="66" charset="0"/>
                  <a:ea typeface="Calibri" panose="020F0502020204030204" pitchFamily="34" charset="0"/>
                  <a:cs typeface="Times New Roman" panose="02020603050405020304" pitchFamily="18" charset="0"/>
                </a:rPr>
                <a:t>Le Lien</a:t>
              </a:r>
              <a:endParaRPr lang="fr-FR" sz="1213" dirty="0">
                <a:ea typeface="Calibri" panose="020F0502020204030204" pitchFamily="34" charset="0"/>
                <a:cs typeface="Times New Roman" panose="02020603050405020304" pitchFamily="18" charset="0"/>
              </a:endParaRPr>
            </a:p>
          </p:txBody>
        </p:sp>
        <p:sp>
          <p:nvSpPr>
            <p:cNvPr id="5" name="Zone de texte 39"/>
            <p:cNvSpPr txBox="1"/>
            <p:nvPr/>
          </p:nvSpPr>
          <p:spPr>
            <a:xfrm rot="16200000">
              <a:off x="4948991" y="614811"/>
              <a:ext cx="1579132" cy="353971"/>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100796" tIns="50398" rIns="100796" bIns="50398" numCol="1" spcCol="0" rtlCol="0" fromWordArt="0" anchor="t" anchorCtr="0" forceAA="0" compatLnSpc="1">
              <a:prstTxWarp prst="textNoShape">
                <a:avLst/>
              </a:prstTxWarp>
              <a:noAutofit/>
            </a:bodyPr>
            <a:lstStyle/>
            <a:p>
              <a:pPr>
                <a:lnSpc>
                  <a:spcPct val="107000"/>
                </a:lnSpc>
                <a:spcAft>
                  <a:spcPts val="882"/>
                </a:spcAft>
              </a:pPr>
              <a:r>
                <a:rPr lang="fr-FR" sz="1213" dirty="0">
                  <a:solidFill>
                    <a:srgbClr val="2E74B5"/>
                  </a:solidFill>
                  <a:effectLst>
                    <a:outerShdw blurRad="38100" dist="25400" dir="5400000" algn="ctr">
                      <a:srgbClr val="6E747A">
                        <a:alpha val="43000"/>
                      </a:srgbClr>
                    </a:outerShdw>
                  </a:effectLst>
                  <a:ea typeface="Calibri" panose="020F0502020204030204" pitchFamily="34" charset="0"/>
                  <a:cs typeface="Times New Roman" panose="02020603050405020304" pitchFamily="18" charset="0"/>
                </a:rPr>
                <a:t>www.ville-allonville.fr</a:t>
              </a:r>
              <a:endParaRPr lang="fr-FR" sz="1213" dirty="0">
                <a:ea typeface="Calibri" panose="020F0502020204030204" pitchFamily="34" charset="0"/>
                <a:cs typeface="Times New Roman" panose="02020603050405020304" pitchFamily="18" charset="0"/>
              </a:endParaRPr>
            </a:p>
          </p:txBody>
        </p:sp>
      </p:grpSp>
      <p:sp>
        <p:nvSpPr>
          <p:cNvPr id="9" name="Rectangle 8"/>
          <p:cNvSpPr/>
          <p:nvPr/>
        </p:nvSpPr>
        <p:spPr>
          <a:xfrm>
            <a:off x="937325" y="-569"/>
            <a:ext cx="388620" cy="571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7" name="Zone de texte 2"/>
          <p:cNvSpPr txBox="1"/>
          <p:nvPr/>
        </p:nvSpPr>
        <p:spPr>
          <a:xfrm>
            <a:off x="6190786" y="1329176"/>
            <a:ext cx="4087269" cy="420096"/>
          </a:xfrm>
          <a:prstGeom prst="rect">
            <a:avLst/>
          </a:prstGeom>
          <a:solidFill>
            <a:schemeClr val="lt1"/>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100796" tIns="50398" rIns="100796" bIns="50398" numCol="1" spcCol="0" rtlCol="0" fromWordArt="0" anchor="t" anchorCtr="0" forceAA="0" compatLnSpc="1">
            <a:prstTxWarp prst="textNoShape">
              <a:avLst/>
            </a:prstTxWarp>
            <a:noAutofit/>
          </a:bodyPr>
          <a:lstStyle/>
          <a:p>
            <a:pPr algn="r">
              <a:lnSpc>
                <a:spcPct val="107000"/>
              </a:lnSpc>
              <a:spcAft>
                <a:spcPts val="882"/>
              </a:spcAft>
            </a:pPr>
            <a:r>
              <a:rPr lang="fr-FR" sz="1213" dirty="0">
                <a:latin typeface="Calibri Light" panose="020F0302020204030204" pitchFamily="34" charset="0"/>
                <a:ea typeface="Calibri" panose="020F0502020204030204" pitchFamily="34" charset="0"/>
                <a:cs typeface="Times New Roman" panose="02020603050405020304" pitchFamily="18" charset="0"/>
              </a:rPr>
              <a:t>Numéro 73 – Le 22 décembre 2021</a:t>
            </a:r>
            <a:endParaRPr lang="fr-FR" sz="1213" dirty="0">
              <a:ea typeface="Calibri" panose="020F0502020204030204" pitchFamily="34" charset="0"/>
              <a:cs typeface="Times New Roman" panose="02020603050405020304" pitchFamily="18" charset="0"/>
            </a:endParaRP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71382" y="1030573"/>
            <a:ext cx="1031493" cy="609402"/>
          </a:xfrm>
          <a:prstGeom prst="rect">
            <a:avLst/>
          </a:prstGeom>
        </p:spPr>
      </p:pic>
      <p:sp>
        <p:nvSpPr>
          <p:cNvPr id="16" name="Rectangle à coins arrondis 37">
            <a:extLst>
              <a:ext uri="{FF2B5EF4-FFF2-40B4-BE49-F238E27FC236}">
                <a16:creationId xmlns:a16="http://schemas.microsoft.com/office/drawing/2014/main" id="{37346969-C3D8-4546-A5F8-D1343D49B385}"/>
              </a:ext>
            </a:extLst>
          </p:cNvPr>
          <p:cNvSpPr/>
          <p:nvPr/>
        </p:nvSpPr>
        <p:spPr>
          <a:xfrm>
            <a:off x="454144" y="5962019"/>
            <a:ext cx="4446292" cy="1227285"/>
          </a:xfrm>
          <a:prstGeom prst="roundRect">
            <a:avLst>
              <a:gd name="adj" fmla="val 7514"/>
            </a:avLst>
          </a:prstGeom>
          <a:solidFill>
            <a:srgbClr val="70AD47">
              <a:lumMod val="40000"/>
              <a:lumOff val="60000"/>
            </a:srgbClr>
          </a:solidFill>
          <a:ln w="12700" cap="flat" cmpd="sng" algn="ctr">
            <a:solidFill>
              <a:srgbClr val="70AD47">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rPr>
              <a:t>Mairie – Vacances de fin d’année</a:t>
            </a:r>
          </a:p>
          <a:p>
            <a:pPr algn="ctr"/>
            <a:endPar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endParaRPr>
          </a:p>
          <a:p>
            <a:pPr algn="ctr"/>
            <a:r>
              <a:rPr lang="fr-FR" sz="1100" dirty="0"/>
              <a:t>La mairie sera fermée du vendredi 24 décembre 2021 au lundi 03 janvier 2022 inclus.</a:t>
            </a:r>
          </a:p>
          <a:p>
            <a:pPr algn="ctr"/>
            <a:r>
              <a:rPr lang="fr-FR" sz="1100" dirty="0"/>
              <a:t>Les numéros utiles, à contacter en cas d’urgence, seront affichés à la mairie. </a:t>
            </a:r>
          </a:p>
        </p:txBody>
      </p:sp>
      <p:sp>
        <p:nvSpPr>
          <p:cNvPr id="25" name="Rectangle à coins arrondis 38">
            <a:extLst>
              <a:ext uri="{FF2B5EF4-FFF2-40B4-BE49-F238E27FC236}">
                <a16:creationId xmlns:a16="http://schemas.microsoft.com/office/drawing/2014/main" id="{3CEFBED6-BD09-497F-B148-458BB9A07AFE}"/>
              </a:ext>
            </a:extLst>
          </p:cNvPr>
          <p:cNvSpPr/>
          <p:nvPr/>
        </p:nvSpPr>
        <p:spPr>
          <a:xfrm>
            <a:off x="454144" y="734553"/>
            <a:ext cx="2222489" cy="5050020"/>
          </a:xfrm>
          <a:prstGeom prst="roundRect">
            <a:avLst>
              <a:gd name="adj" fmla="val 4810"/>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600"/>
              </a:spcAft>
            </a:pPr>
            <a:r>
              <a:rPr lang="fr-FR" sz="1400" b="1" i="1" dirty="0">
                <a:solidFill>
                  <a:schemeClr val="tx1"/>
                </a:solidFill>
                <a:latin typeface="Tempus Sans ITC" panose="04020404030D07020202" pitchFamily="82" charset="0"/>
                <a:ea typeface="Calibri" panose="020F0502020204030204" pitchFamily="34" charset="0"/>
                <a:cs typeface="Times New Roman" panose="02020603050405020304" pitchFamily="18" charset="0"/>
              </a:rPr>
              <a:t>Accueil périscolaire (APS) et accueil de loisirs sans hébergement (ALSH)</a:t>
            </a:r>
          </a:p>
          <a:p>
            <a:pPr algn="just">
              <a:lnSpc>
                <a:spcPct val="107000"/>
              </a:lnSpc>
              <a:spcAft>
                <a:spcPts val="600"/>
              </a:spcAft>
            </a:pPr>
            <a:r>
              <a:rPr lang="fr-FR" sz="1000" dirty="0">
                <a:solidFill>
                  <a:schemeClr val="tx1"/>
                </a:solidFill>
              </a:rPr>
              <a:t>Après neuf années de présence au sein de notre collectivité, ce vendredi 17 décembre, Thibaut COLIN a dit « au revoir » aux enfants qu’il accueillait chaque jour, ainsi qu’à leurs familles.</a:t>
            </a:r>
          </a:p>
          <a:p>
            <a:pPr algn="just">
              <a:lnSpc>
                <a:spcPct val="107000"/>
              </a:lnSpc>
              <a:spcAft>
                <a:spcPts val="600"/>
              </a:spcAft>
            </a:pPr>
            <a:r>
              <a:rPr lang="fr-FR" sz="1000" dirty="0">
                <a:solidFill>
                  <a:schemeClr val="tx1"/>
                </a:solidFill>
              </a:rPr>
              <a:t>Son souhait de reconversion professionnelle l’a conduit à mettre un terme à ses fonctions de direction et d’animation de la structure d’accueil communale. Ses qualités humaines, son abord calme et chaleureux avaient conquis les enfants et nul doute que son sourire restera dans les mémoires.</a:t>
            </a:r>
          </a:p>
          <a:p>
            <a:pPr algn="just">
              <a:lnSpc>
                <a:spcPct val="107000"/>
              </a:lnSpc>
              <a:spcAft>
                <a:spcPts val="600"/>
              </a:spcAft>
            </a:pPr>
            <a:r>
              <a:rPr lang="fr-FR" sz="1000" dirty="0">
                <a:solidFill>
                  <a:schemeClr val="tx1"/>
                </a:solidFill>
              </a:rPr>
              <a:t>A la rentrée de janvier 2022, vous pourrez faire la connaissance du nouveau directeur,  Steven BASILLE, représentant de l’UFCV, prestataire de services qui gère notre service d’accueil. </a:t>
            </a:r>
          </a:p>
        </p:txBody>
      </p:sp>
      <p:sp>
        <p:nvSpPr>
          <p:cNvPr id="18" name="Rectangle à coins arrondis 38">
            <a:extLst>
              <a:ext uri="{FF2B5EF4-FFF2-40B4-BE49-F238E27FC236}">
                <a16:creationId xmlns:a16="http://schemas.microsoft.com/office/drawing/2014/main" id="{60DD5BC1-9D67-4CD7-A0F2-05F176562924}"/>
              </a:ext>
            </a:extLst>
          </p:cNvPr>
          <p:cNvSpPr/>
          <p:nvPr/>
        </p:nvSpPr>
        <p:spPr>
          <a:xfrm>
            <a:off x="2677947" y="734552"/>
            <a:ext cx="2222489" cy="5050021"/>
          </a:xfrm>
          <a:prstGeom prst="roundRect">
            <a:avLst>
              <a:gd name="adj" fmla="val 4810"/>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600"/>
              </a:spcAft>
            </a:pPr>
            <a:r>
              <a:rPr lang="fr-FR" sz="1400" b="1" i="1" dirty="0">
                <a:solidFill>
                  <a:schemeClr val="tx1"/>
                </a:solidFill>
                <a:latin typeface="Tempus Sans ITC" panose="04020404030D07020202" pitchFamily="82" charset="0"/>
                <a:ea typeface="Calibri" panose="020F0502020204030204" pitchFamily="34" charset="0"/>
                <a:cs typeface="Times New Roman" panose="02020603050405020304" pitchFamily="18" charset="0"/>
              </a:rPr>
              <a:t>Atelier compostage par l’association «  en savoir plus »</a:t>
            </a:r>
          </a:p>
          <a:p>
            <a:pPr algn="just">
              <a:lnSpc>
                <a:spcPct val="107000"/>
              </a:lnSpc>
              <a:spcAft>
                <a:spcPts val="600"/>
              </a:spcAft>
            </a:pPr>
            <a:r>
              <a:rPr lang="fr-FR" sz="1000" dirty="0">
                <a:solidFill>
                  <a:schemeClr val="tx1"/>
                </a:solidFill>
              </a:rPr>
              <a:t>Atelier compostage par l’association «  en savoir plus »</a:t>
            </a:r>
          </a:p>
          <a:p>
            <a:pPr algn="just">
              <a:lnSpc>
                <a:spcPct val="107000"/>
              </a:lnSpc>
              <a:spcAft>
                <a:spcPts val="600"/>
              </a:spcAft>
            </a:pPr>
            <a:r>
              <a:rPr lang="fr-FR" sz="1000" dirty="0">
                <a:solidFill>
                  <a:schemeClr val="tx1"/>
                </a:solidFill>
              </a:rPr>
              <a:t>Le samedi 22 janvier 2022 de 9h30 à 12h00 l’association « en savoir plus » vous propose un atelier compostage à la salle polyvalente.</a:t>
            </a:r>
          </a:p>
          <a:p>
            <a:pPr algn="just">
              <a:lnSpc>
                <a:spcPct val="107000"/>
              </a:lnSpc>
              <a:spcAft>
                <a:spcPts val="600"/>
              </a:spcAft>
            </a:pPr>
            <a:r>
              <a:rPr lang="fr-FR" sz="1000" dirty="0">
                <a:solidFill>
                  <a:schemeClr val="tx1"/>
                </a:solidFill>
              </a:rPr>
              <a:t>Il s’agit de découvrir la technique de compostage ou de perfectionner ses connaissances en la matière.  Vous pouvez vous inscrire en ligne à partir du 25 décembre et jusqu’au 08 janvier sur le lien suivant :</a:t>
            </a:r>
          </a:p>
          <a:p>
            <a:pPr algn="just">
              <a:lnSpc>
                <a:spcPct val="107000"/>
              </a:lnSpc>
              <a:spcAft>
                <a:spcPts val="600"/>
              </a:spcAft>
            </a:pPr>
            <a:r>
              <a:rPr lang="fr-FR" sz="1000" dirty="0">
                <a:solidFill>
                  <a:schemeClr val="tx1"/>
                </a:solidFill>
              </a:rPr>
              <a:t>https://demarches.amiens.fr/habitant-compostage-formation-et-sensibilisation/</a:t>
            </a:r>
          </a:p>
          <a:p>
            <a:pPr algn="just">
              <a:lnSpc>
                <a:spcPct val="107000"/>
              </a:lnSpc>
              <a:spcAft>
                <a:spcPts val="600"/>
              </a:spcAft>
            </a:pPr>
            <a:r>
              <a:rPr lang="fr-FR" sz="1000" dirty="0">
                <a:solidFill>
                  <a:schemeClr val="tx1"/>
                </a:solidFill>
              </a:rPr>
              <a:t>L’inscription est gratuite.</a:t>
            </a:r>
          </a:p>
          <a:p>
            <a:pPr algn="ctr">
              <a:lnSpc>
                <a:spcPct val="107000"/>
              </a:lnSpc>
              <a:spcAft>
                <a:spcPts val="600"/>
              </a:spcAft>
            </a:pPr>
            <a:r>
              <a:rPr lang="fr-FR" sz="1000" dirty="0">
                <a:solidFill>
                  <a:schemeClr val="tx1"/>
                </a:solidFill>
              </a:rPr>
              <a:t>6/12 rue des Deux Ponts</a:t>
            </a:r>
            <a:br>
              <a:rPr lang="fr-FR" sz="1000" dirty="0">
                <a:solidFill>
                  <a:schemeClr val="tx1"/>
                </a:solidFill>
              </a:rPr>
            </a:br>
            <a:r>
              <a:rPr lang="fr-FR" sz="1000" dirty="0">
                <a:solidFill>
                  <a:schemeClr val="tx1"/>
                </a:solidFill>
              </a:rPr>
              <a:t>80000 Amiens</a:t>
            </a:r>
          </a:p>
          <a:p>
            <a:pPr algn="just">
              <a:lnSpc>
                <a:spcPct val="107000"/>
              </a:lnSpc>
              <a:spcAft>
                <a:spcPts val="600"/>
              </a:spcAft>
            </a:pPr>
            <a:r>
              <a:rPr lang="fr-FR" sz="1000" dirty="0">
                <a:solidFill>
                  <a:schemeClr val="tx1"/>
                </a:solidFill>
              </a:rPr>
              <a:t>Tél. 03 22 47 17 77 - 06 71 80 78 99</a:t>
            </a:r>
          </a:p>
        </p:txBody>
      </p:sp>
      <p:pic>
        <p:nvPicPr>
          <p:cNvPr id="19" name="Image1">
            <a:extLst>
              <a:ext uri="{FF2B5EF4-FFF2-40B4-BE49-F238E27FC236}">
                <a16:creationId xmlns:a16="http://schemas.microsoft.com/office/drawing/2014/main" id="{902DC98F-0537-47B0-ADD7-F435E7E7A966}"/>
              </a:ext>
            </a:extLst>
          </p:cNvPr>
          <p:cNvPicPr>
            <a:picLocks noChangeAspect="1"/>
          </p:cNvPicPr>
          <p:nvPr/>
        </p:nvPicPr>
        <p:blipFill>
          <a:blip r:embed="rId4"/>
          <a:stretch>
            <a:fillRect/>
          </a:stretch>
        </p:blipFill>
        <p:spPr bwMode="auto">
          <a:xfrm>
            <a:off x="2872258" y="176106"/>
            <a:ext cx="1143000" cy="762000"/>
          </a:xfrm>
          <a:prstGeom prst="rect">
            <a:avLst/>
          </a:prstGeom>
        </p:spPr>
      </p:pic>
      <p:sp>
        <p:nvSpPr>
          <p:cNvPr id="20" name="Rectangle à coins arrondis 38">
            <a:extLst>
              <a:ext uri="{FF2B5EF4-FFF2-40B4-BE49-F238E27FC236}">
                <a16:creationId xmlns:a16="http://schemas.microsoft.com/office/drawing/2014/main" id="{80B5CD4C-7ABD-4C99-B4F9-D48A1F1CF50E}"/>
              </a:ext>
            </a:extLst>
          </p:cNvPr>
          <p:cNvSpPr/>
          <p:nvPr/>
        </p:nvSpPr>
        <p:spPr>
          <a:xfrm>
            <a:off x="5738557" y="6517255"/>
            <a:ext cx="4557062" cy="866314"/>
          </a:xfrm>
          <a:prstGeom prst="roundRect">
            <a:avLst>
              <a:gd name="adj" fmla="val 4810"/>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600"/>
              </a:spcAft>
            </a:pPr>
            <a:r>
              <a:rPr lang="fr-FR" sz="1400" b="1" i="1" dirty="0">
                <a:solidFill>
                  <a:schemeClr val="tx1"/>
                </a:solidFill>
                <a:latin typeface="Tempus Sans ITC" panose="04020404030D07020202" pitchFamily="82" charset="0"/>
                <a:ea typeface="Calibri" panose="020F0502020204030204" pitchFamily="34" charset="0"/>
                <a:cs typeface="Times New Roman" panose="02020603050405020304" pitchFamily="18" charset="0"/>
              </a:rPr>
              <a:t>Nous vous souhaitons de très bonnes fêtes de fin d’année et vous présentons tous nos vœux pour cette année 2022</a:t>
            </a:r>
            <a:endParaRPr lang="fr-FR" sz="1000" dirty="0">
              <a:solidFill>
                <a:schemeClr val="tx1"/>
              </a:solidFill>
            </a:endParaRPr>
          </a:p>
        </p:txBody>
      </p:sp>
      <p:pic>
        <p:nvPicPr>
          <p:cNvPr id="1038" name="Picture 14" descr="Image maire clipart - guelans10learte">
            <a:extLst>
              <a:ext uri="{FF2B5EF4-FFF2-40B4-BE49-F238E27FC236}">
                <a16:creationId xmlns:a16="http://schemas.microsoft.com/office/drawing/2014/main" id="{6C1076A5-FDBC-4C66-9750-DDE6A4051035}"/>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04573" y="1720837"/>
            <a:ext cx="733617" cy="91612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4" name="Objet 23">
            <a:extLst>
              <a:ext uri="{FF2B5EF4-FFF2-40B4-BE49-F238E27FC236}">
                <a16:creationId xmlns:a16="http://schemas.microsoft.com/office/drawing/2014/main" id="{3CA8ED76-5F27-4597-BB06-CEB4CC890440}"/>
              </a:ext>
            </a:extLst>
          </p:cNvPr>
          <p:cNvGraphicFramePr>
            <a:graphicFrameLocks noChangeAspect="1"/>
          </p:cNvGraphicFramePr>
          <p:nvPr>
            <p:extLst>
              <p:ext uri="{D42A27DB-BD31-4B8C-83A1-F6EECF244321}">
                <p14:modId xmlns:p14="http://schemas.microsoft.com/office/powerpoint/2010/main" val="3321102127"/>
              </p:ext>
            </p:extLst>
          </p:nvPr>
        </p:nvGraphicFramePr>
        <p:xfrm>
          <a:off x="5524185" y="6517255"/>
          <a:ext cx="360776" cy="350754"/>
        </p:xfrm>
        <a:graphic>
          <a:graphicData uri="http://schemas.openxmlformats.org/presentationml/2006/ole">
            <mc:AlternateContent xmlns:mc="http://schemas.openxmlformats.org/markup-compatibility/2006">
              <mc:Choice xmlns:v="urn:schemas-microsoft-com:vml" Requires="v">
                <p:oleObj spid="_x0000_s1046" name="Image bitmap" r:id="rId6" imgW="2400480" imgH="2333520" progId="Paint.Picture">
                  <p:embed/>
                </p:oleObj>
              </mc:Choice>
              <mc:Fallback>
                <p:oleObj name="Image bitmap" r:id="rId6" imgW="2400480" imgH="2333520" progId="Paint.Picture">
                  <p:embed/>
                  <p:pic>
                    <p:nvPicPr>
                      <p:cNvPr id="0" name=""/>
                      <p:cNvPicPr/>
                      <p:nvPr/>
                    </p:nvPicPr>
                    <p:blipFill>
                      <a:blip r:embed="rId7"/>
                      <a:stretch>
                        <a:fillRect/>
                      </a:stretch>
                    </p:blipFill>
                    <p:spPr>
                      <a:xfrm>
                        <a:off x="5524185" y="6517255"/>
                        <a:ext cx="360776" cy="350754"/>
                      </a:xfrm>
                      <a:prstGeom prst="rect">
                        <a:avLst/>
                      </a:prstGeom>
                    </p:spPr>
                  </p:pic>
                </p:oleObj>
              </mc:Fallback>
            </mc:AlternateContent>
          </a:graphicData>
        </a:graphic>
      </p:graphicFrame>
      <p:graphicFrame>
        <p:nvGraphicFramePr>
          <p:cNvPr id="34" name="Objet 33">
            <a:extLst>
              <a:ext uri="{FF2B5EF4-FFF2-40B4-BE49-F238E27FC236}">
                <a16:creationId xmlns:a16="http://schemas.microsoft.com/office/drawing/2014/main" id="{838D6A3E-DFDF-420F-89CB-FD98F3AC144C}"/>
              </a:ext>
            </a:extLst>
          </p:cNvPr>
          <p:cNvGraphicFramePr>
            <a:graphicFrameLocks noChangeAspect="1"/>
          </p:cNvGraphicFramePr>
          <p:nvPr>
            <p:extLst>
              <p:ext uri="{D42A27DB-BD31-4B8C-83A1-F6EECF244321}">
                <p14:modId xmlns:p14="http://schemas.microsoft.com/office/powerpoint/2010/main" val="4040895375"/>
              </p:ext>
            </p:extLst>
          </p:nvPr>
        </p:nvGraphicFramePr>
        <p:xfrm>
          <a:off x="6190786" y="4179884"/>
          <a:ext cx="360776" cy="350754"/>
        </p:xfrm>
        <a:graphic>
          <a:graphicData uri="http://schemas.openxmlformats.org/presentationml/2006/ole">
            <mc:AlternateContent xmlns:mc="http://schemas.openxmlformats.org/markup-compatibility/2006">
              <mc:Choice xmlns:v="urn:schemas-microsoft-com:vml" Requires="v">
                <p:oleObj spid="_x0000_s1047" name="Image bitmap" r:id="rId8" imgW="2400480" imgH="2333520" progId="Paint.Picture">
                  <p:embed/>
                </p:oleObj>
              </mc:Choice>
              <mc:Fallback>
                <p:oleObj name="Image bitmap" r:id="rId8" imgW="2400480" imgH="2333520" progId="Paint.Picture">
                  <p:embed/>
                  <p:pic>
                    <p:nvPicPr>
                      <p:cNvPr id="24" name="Objet 23">
                        <a:extLst>
                          <a:ext uri="{FF2B5EF4-FFF2-40B4-BE49-F238E27FC236}">
                            <a16:creationId xmlns:a16="http://schemas.microsoft.com/office/drawing/2014/main" id="{3CA8ED76-5F27-4597-BB06-CEB4CC890440}"/>
                          </a:ext>
                        </a:extLst>
                      </p:cNvPr>
                      <p:cNvPicPr/>
                      <p:nvPr/>
                    </p:nvPicPr>
                    <p:blipFill>
                      <a:blip r:embed="rId7"/>
                      <a:stretch>
                        <a:fillRect/>
                      </a:stretch>
                    </p:blipFill>
                    <p:spPr>
                      <a:xfrm>
                        <a:off x="6190786" y="4179884"/>
                        <a:ext cx="360776" cy="350754"/>
                      </a:xfrm>
                      <a:prstGeom prst="rect">
                        <a:avLst/>
                      </a:prstGeom>
                    </p:spPr>
                  </p:pic>
                </p:oleObj>
              </mc:Fallback>
            </mc:AlternateContent>
          </a:graphicData>
        </a:graphic>
      </p:graphicFrame>
      <p:graphicFrame>
        <p:nvGraphicFramePr>
          <p:cNvPr id="36" name="Objet 35">
            <a:extLst>
              <a:ext uri="{FF2B5EF4-FFF2-40B4-BE49-F238E27FC236}">
                <a16:creationId xmlns:a16="http://schemas.microsoft.com/office/drawing/2014/main" id="{16FEE697-C10F-461C-B947-6D9BAF5B3A80}"/>
              </a:ext>
            </a:extLst>
          </p:cNvPr>
          <p:cNvGraphicFramePr>
            <a:graphicFrameLocks noChangeAspect="1"/>
          </p:cNvGraphicFramePr>
          <p:nvPr>
            <p:extLst>
              <p:ext uri="{D42A27DB-BD31-4B8C-83A1-F6EECF244321}">
                <p14:modId xmlns:p14="http://schemas.microsoft.com/office/powerpoint/2010/main" val="1248642896"/>
              </p:ext>
            </p:extLst>
          </p:nvPr>
        </p:nvGraphicFramePr>
        <p:xfrm>
          <a:off x="8349973" y="6295102"/>
          <a:ext cx="360776" cy="350754"/>
        </p:xfrm>
        <a:graphic>
          <a:graphicData uri="http://schemas.openxmlformats.org/presentationml/2006/ole">
            <mc:AlternateContent xmlns:mc="http://schemas.openxmlformats.org/markup-compatibility/2006">
              <mc:Choice xmlns:v="urn:schemas-microsoft-com:vml" Requires="v">
                <p:oleObj spid="_x0000_s1048" name="Image bitmap" r:id="rId9" imgW="2400480" imgH="2333520" progId="Paint.Picture">
                  <p:embed/>
                </p:oleObj>
              </mc:Choice>
              <mc:Fallback>
                <p:oleObj name="Image bitmap" r:id="rId9" imgW="2400480" imgH="2333520" progId="Paint.Picture">
                  <p:embed/>
                  <p:pic>
                    <p:nvPicPr>
                      <p:cNvPr id="34" name="Objet 33">
                        <a:extLst>
                          <a:ext uri="{FF2B5EF4-FFF2-40B4-BE49-F238E27FC236}">
                            <a16:creationId xmlns:a16="http://schemas.microsoft.com/office/drawing/2014/main" id="{838D6A3E-DFDF-420F-89CB-FD98F3AC144C}"/>
                          </a:ext>
                        </a:extLst>
                      </p:cNvPr>
                      <p:cNvPicPr/>
                      <p:nvPr/>
                    </p:nvPicPr>
                    <p:blipFill>
                      <a:blip r:embed="rId7"/>
                      <a:stretch>
                        <a:fillRect/>
                      </a:stretch>
                    </p:blipFill>
                    <p:spPr>
                      <a:xfrm>
                        <a:off x="8349973" y="6295102"/>
                        <a:ext cx="360776" cy="350754"/>
                      </a:xfrm>
                      <a:prstGeom prst="rect">
                        <a:avLst/>
                      </a:prstGeom>
                    </p:spPr>
                  </p:pic>
                </p:oleObj>
              </mc:Fallback>
            </mc:AlternateContent>
          </a:graphicData>
        </a:graphic>
      </p:graphicFrame>
      <p:graphicFrame>
        <p:nvGraphicFramePr>
          <p:cNvPr id="37" name="Objet 36">
            <a:extLst>
              <a:ext uri="{FF2B5EF4-FFF2-40B4-BE49-F238E27FC236}">
                <a16:creationId xmlns:a16="http://schemas.microsoft.com/office/drawing/2014/main" id="{32C58F34-3D05-4F92-8DDE-E6AB9882C294}"/>
              </a:ext>
            </a:extLst>
          </p:cNvPr>
          <p:cNvGraphicFramePr>
            <a:graphicFrameLocks noChangeAspect="1"/>
          </p:cNvGraphicFramePr>
          <p:nvPr>
            <p:extLst>
              <p:ext uri="{D42A27DB-BD31-4B8C-83A1-F6EECF244321}">
                <p14:modId xmlns:p14="http://schemas.microsoft.com/office/powerpoint/2010/main" val="3003377689"/>
              </p:ext>
            </p:extLst>
          </p:nvPr>
        </p:nvGraphicFramePr>
        <p:xfrm>
          <a:off x="7138386" y="6180987"/>
          <a:ext cx="360776" cy="350754"/>
        </p:xfrm>
        <a:graphic>
          <a:graphicData uri="http://schemas.openxmlformats.org/presentationml/2006/ole">
            <mc:AlternateContent xmlns:mc="http://schemas.openxmlformats.org/markup-compatibility/2006">
              <mc:Choice xmlns:v="urn:schemas-microsoft-com:vml" Requires="v">
                <p:oleObj spid="_x0000_s1049" name="Image bitmap" r:id="rId10" imgW="2400480" imgH="2333520" progId="Paint.Picture">
                  <p:embed/>
                </p:oleObj>
              </mc:Choice>
              <mc:Fallback>
                <p:oleObj name="Image bitmap" r:id="rId10" imgW="2400480" imgH="2333520" progId="Paint.Picture">
                  <p:embed/>
                  <p:pic>
                    <p:nvPicPr>
                      <p:cNvPr id="34" name="Objet 33">
                        <a:extLst>
                          <a:ext uri="{FF2B5EF4-FFF2-40B4-BE49-F238E27FC236}">
                            <a16:creationId xmlns:a16="http://schemas.microsoft.com/office/drawing/2014/main" id="{838D6A3E-DFDF-420F-89CB-FD98F3AC144C}"/>
                          </a:ext>
                        </a:extLst>
                      </p:cNvPr>
                      <p:cNvPicPr/>
                      <p:nvPr/>
                    </p:nvPicPr>
                    <p:blipFill>
                      <a:blip r:embed="rId7"/>
                      <a:stretch>
                        <a:fillRect/>
                      </a:stretch>
                    </p:blipFill>
                    <p:spPr>
                      <a:xfrm>
                        <a:off x="7138386" y="6180987"/>
                        <a:ext cx="360776" cy="350754"/>
                      </a:xfrm>
                      <a:prstGeom prst="rect">
                        <a:avLst/>
                      </a:prstGeom>
                    </p:spPr>
                  </p:pic>
                </p:oleObj>
              </mc:Fallback>
            </mc:AlternateContent>
          </a:graphicData>
        </a:graphic>
      </p:graphicFrame>
      <p:graphicFrame>
        <p:nvGraphicFramePr>
          <p:cNvPr id="38" name="Objet 37">
            <a:extLst>
              <a:ext uri="{FF2B5EF4-FFF2-40B4-BE49-F238E27FC236}">
                <a16:creationId xmlns:a16="http://schemas.microsoft.com/office/drawing/2014/main" id="{8CE80E35-B32E-4C5D-8D5D-ACD96E5CFC31}"/>
              </a:ext>
            </a:extLst>
          </p:cNvPr>
          <p:cNvGraphicFramePr>
            <a:graphicFrameLocks noChangeAspect="1"/>
          </p:cNvGraphicFramePr>
          <p:nvPr>
            <p:extLst>
              <p:ext uri="{D42A27DB-BD31-4B8C-83A1-F6EECF244321}">
                <p14:modId xmlns:p14="http://schemas.microsoft.com/office/powerpoint/2010/main" val="3581281740"/>
              </p:ext>
            </p:extLst>
          </p:nvPr>
        </p:nvGraphicFramePr>
        <p:xfrm>
          <a:off x="10038958" y="6139887"/>
          <a:ext cx="360776" cy="350754"/>
        </p:xfrm>
        <a:graphic>
          <a:graphicData uri="http://schemas.openxmlformats.org/presentationml/2006/ole">
            <mc:AlternateContent xmlns:mc="http://schemas.openxmlformats.org/markup-compatibility/2006">
              <mc:Choice xmlns:v="urn:schemas-microsoft-com:vml" Requires="v">
                <p:oleObj spid="_x0000_s1050" name="Image bitmap" r:id="rId11" imgW="2400480" imgH="2333520" progId="Paint.Picture">
                  <p:embed/>
                </p:oleObj>
              </mc:Choice>
              <mc:Fallback>
                <p:oleObj name="Image bitmap" r:id="rId11" imgW="2400480" imgH="2333520" progId="Paint.Picture">
                  <p:embed/>
                  <p:pic>
                    <p:nvPicPr>
                      <p:cNvPr id="34" name="Objet 33">
                        <a:extLst>
                          <a:ext uri="{FF2B5EF4-FFF2-40B4-BE49-F238E27FC236}">
                            <a16:creationId xmlns:a16="http://schemas.microsoft.com/office/drawing/2014/main" id="{838D6A3E-DFDF-420F-89CB-FD98F3AC144C}"/>
                          </a:ext>
                        </a:extLst>
                      </p:cNvPr>
                      <p:cNvPicPr/>
                      <p:nvPr/>
                    </p:nvPicPr>
                    <p:blipFill>
                      <a:blip r:embed="rId7"/>
                      <a:stretch>
                        <a:fillRect/>
                      </a:stretch>
                    </p:blipFill>
                    <p:spPr>
                      <a:xfrm>
                        <a:off x="10038958" y="6139887"/>
                        <a:ext cx="360776" cy="350754"/>
                      </a:xfrm>
                      <a:prstGeom prst="rect">
                        <a:avLst/>
                      </a:prstGeom>
                    </p:spPr>
                  </p:pic>
                </p:oleObj>
              </mc:Fallback>
            </mc:AlternateContent>
          </a:graphicData>
        </a:graphic>
      </p:graphicFrame>
      <p:graphicFrame>
        <p:nvGraphicFramePr>
          <p:cNvPr id="39" name="Objet 38">
            <a:extLst>
              <a:ext uri="{FF2B5EF4-FFF2-40B4-BE49-F238E27FC236}">
                <a16:creationId xmlns:a16="http://schemas.microsoft.com/office/drawing/2014/main" id="{CBE6F409-FA69-40BD-BF89-193FFAB803FF}"/>
              </a:ext>
            </a:extLst>
          </p:cNvPr>
          <p:cNvGraphicFramePr>
            <a:graphicFrameLocks noChangeAspect="1"/>
          </p:cNvGraphicFramePr>
          <p:nvPr>
            <p:extLst>
              <p:ext uri="{D42A27DB-BD31-4B8C-83A1-F6EECF244321}">
                <p14:modId xmlns:p14="http://schemas.microsoft.com/office/powerpoint/2010/main" val="1497891911"/>
              </p:ext>
            </p:extLst>
          </p:nvPr>
        </p:nvGraphicFramePr>
        <p:xfrm>
          <a:off x="7339256" y="1253872"/>
          <a:ext cx="360776" cy="350754"/>
        </p:xfrm>
        <a:graphic>
          <a:graphicData uri="http://schemas.openxmlformats.org/presentationml/2006/ole">
            <mc:AlternateContent xmlns:mc="http://schemas.openxmlformats.org/markup-compatibility/2006">
              <mc:Choice xmlns:v="urn:schemas-microsoft-com:vml" Requires="v">
                <p:oleObj spid="_x0000_s1051" name="Image bitmap" r:id="rId12" imgW="2400480" imgH="2333520" progId="Paint.Picture">
                  <p:embed/>
                </p:oleObj>
              </mc:Choice>
              <mc:Fallback>
                <p:oleObj name="Image bitmap" r:id="rId12" imgW="2400480" imgH="2333520" progId="Paint.Picture">
                  <p:embed/>
                  <p:pic>
                    <p:nvPicPr>
                      <p:cNvPr id="37" name="Objet 36">
                        <a:extLst>
                          <a:ext uri="{FF2B5EF4-FFF2-40B4-BE49-F238E27FC236}">
                            <a16:creationId xmlns:a16="http://schemas.microsoft.com/office/drawing/2014/main" id="{32C58F34-3D05-4F92-8DDE-E6AB9882C294}"/>
                          </a:ext>
                        </a:extLst>
                      </p:cNvPr>
                      <p:cNvPicPr/>
                      <p:nvPr/>
                    </p:nvPicPr>
                    <p:blipFill>
                      <a:blip r:embed="rId7"/>
                      <a:stretch>
                        <a:fillRect/>
                      </a:stretch>
                    </p:blipFill>
                    <p:spPr>
                      <a:xfrm>
                        <a:off x="7339256" y="1253872"/>
                        <a:ext cx="360776" cy="350754"/>
                      </a:xfrm>
                      <a:prstGeom prst="rect">
                        <a:avLst/>
                      </a:prstGeom>
                    </p:spPr>
                  </p:pic>
                </p:oleObj>
              </mc:Fallback>
            </mc:AlternateContent>
          </a:graphicData>
        </a:graphic>
      </p:graphicFrame>
      <p:graphicFrame>
        <p:nvGraphicFramePr>
          <p:cNvPr id="40" name="Objet 39">
            <a:extLst>
              <a:ext uri="{FF2B5EF4-FFF2-40B4-BE49-F238E27FC236}">
                <a16:creationId xmlns:a16="http://schemas.microsoft.com/office/drawing/2014/main" id="{AED1AE88-85EF-4EA3-A213-5AB1B8D24BC2}"/>
              </a:ext>
            </a:extLst>
          </p:cNvPr>
          <p:cNvGraphicFramePr>
            <a:graphicFrameLocks noChangeAspect="1"/>
          </p:cNvGraphicFramePr>
          <p:nvPr>
            <p:extLst>
              <p:ext uri="{D42A27DB-BD31-4B8C-83A1-F6EECF244321}">
                <p14:modId xmlns:p14="http://schemas.microsoft.com/office/powerpoint/2010/main" val="755251828"/>
              </p:ext>
            </p:extLst>
          </p:nvPr>
        </p:nvGraphicFramePr>
        <p:xfrm>
          <a:off x="5774914" y="2776491"/>
          <a:ext cx="360776" cy="350754"/>
        </p:xfrm>
        <a:graphic>
          <a:graphicData uri="http://schemas.openxmlformats.org/presentationml/2006/ole">
            <mc:AlternateContent xmlns:mc="http://schemas.openxmlformats.org/markup-compatibility/2006">
              <mc:Choice xmlns:v="urn:schemas-microsoft-com:vml" Requires="v">
                <p:oleObj spid="_x0000_s1052" name="Image bitmap" r:id="rId13" imgW="2400480" imgH="2333520" progId="Paint.Picture">
                  <p:embed/>
                </p:oleObj>
              </mc:Choice>
              <mc:Fallback>
                <p:oleObj name="Image bitmap" r:id="rId13" imgW="2400480" imgH="2333520" progId="Paint.Picture">
                  <p:embed/>
                  <p:pic>
                    <p:nvPicPr>
                      <p:cNvPr id="37" name="Objet 36">
                        <a:extLst>
                          <a:ext uri="{FF2B5EF4-FFF2-40B4-BE49-F238E27FC236}">
                            <a16:creationId xmlns:a16="http://schemas.microsoft.com/office/drawing/2014/main" id="{32C58F34-3D05-4F92-8DDE-E6AB9882C294}"/>
                          </a:ext>
                        </a:extLst>
                      </p:cNvPr>
                      <p:cNvPicPr/>
                      <p:nvPr/>
                    </p:nvPicPr>
                    <p:blipFill>
                      <a:blip r:embed="rId7"/>
                      <a:stretch>
                        <a:fillRect/>
                      </a:stretch>
                    </p:blipFill>
                    <p:spPr>
                      <a:xfrm>
                        <a:off x="5774914" y="2776491"/>
                        <a:ext cx="360776" cy="350754"/>
                      </a:xfrm>
                      <a:prstGeom prst="rect">
                        <a:avLst/>
                      </a:prstGeom>
                    </p:spPr>
                  </p:pic>
                </p:oleObj>
              </mc:Fallback>
            </mc:AlternateContent>
          </a:graphicData>
        </a:graphic>
      </p:graphicFrame>
      <p:sp>
        <p:nvSpPr>
          <p:cNvPr id="41" name="Rectangle à coins arrondis 38">
            <a:extLst>
              <a:ext uri="{FF2B5EF4-FFF2-40B4-BE49-F238E27FC236}">
                <a16:creationId xmlns:a16="http://schemas.microsoft.com/office/drawing/2014/main" id="{E2E1F4D0-9186-42D4-A46E-1EEC19DAB825}"/>
              </a:ext>
            </a:extLst>
          </p:cNvPr>
          <p:cNvSpPr/>
          <p:nvPr/>
        </p:nvSpPr>
        <p:spPr>
          <a:xfrm>
            <a:off x="5654729" y="4429614"/>
            <a:ext cx="4557062" cy="1926750"/>
          </a:xfrm>
          <a:prstGeom prst="roundRect">
            <a:avLst>
              <a:gd name="adj" fmla="val 4810"/>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600"/>
              </a:spcAft>
            </a:pPr>
            <a:r>
              <a:rPr lang="fr-FR" sz="1600" b="1" i="1" dirty="0" err="1">
                <a:solidFill>
                  <a:srgbClr val="FFFFFF"/>
                </a:solidFill>
                <a:latin typeface="Tempus Sans ITC" panose="04020404030D07020202" pitchFamily="82" charset="0"/>
                <a:ea typeface="Calibri" panose="020F0502020204030204" pitchFamily="34" charset="0"/>
                <a:cs typeface="Times New Roman" panose="02020603050405020304" pitchFamily="18" charset="0"/>
              </a:rPr>
              <a:t>Vaccino’car</a:t>
            </a:r>
            <a:endParaRPr lang="fr-FR" sz="1600" b="1" i="1" dirty="0">
              <a:solidFill>
                <a:srgbClr val="FFFFFF"/>
              </a:solidFill>
              <a:latin typeface="Tempus Sans ITC" panose="04020404030D07020202" pitchFamily="82" charset="0"/>
              <a:ea typeface="Calibri" panose="020F0502020204030204" pitchFamily="34" charset="0"/>
              <a:cs typeface="Times New Roman" panose="02020603050405020304" pitchFamily="18" charset="0"/>
            </a:endParaRPr>
          </a:p>
          <a:p>
            <a:pPr algn="just">
              <a:lnSpc>
                <a:spcPct val="107000"/>
              </a:lnSpc>
              <a:spcAft>
                <a:spcPts val="600"/>
              </a:spcAft>
            </a:pPr>
            <a:r>
              <a:rPr lang="fr-FR" sz="1100" dirty="0"/>
              <a:t>L’Agence régionale de santé, la région Hauts-de-France et votre commune vous facilitent l’accès à la vaccination contre la covid-19.</a:t>
            </a:r>
          </a:p>
          <a:p>
            <a:pPr algn="just">
              <a:lnSpc>
                <a:spcPct val="107000"/>
              </a:lnSpc>
              <a:spcAft>
                <a:spcPts val="600"/>
              </a:spcAft>
            </a:pPr>
            <a:r>
              <a:rPr lang="fr-FR" sz="1100" dirty="0"/>
              <a:t>Le </a:t>
            </a:r>
            <a:r>
              <a:rPr lang="fr-FR" sz="1100" b="1" dirty="0"/>
              <a:t>mardi 04 janvier 2022</a:t>
            </a:r>
            <a:r>
              <a:rPr lang="fr-FR" sz="1100" dirty="0"/>
              <a:t>, un service mobile de vaccination pourra accueillir les personnes </a:t>
            </a:r>
            <a:r>
              <a:rPr lang="fr-FR" sz="1100" b="1" dirty="0"/>
              <a:t>âgées de plus de 30 ans de 10h à 13h</a:t>
            </a:r>
            <a:r>
              <a:rPr lang="fr-FR" sz="1100" dirty="0"/>
              <a:t>, sans rendez-vous. Le car stationnera sur le parking de la salle polyvalente (détails sur info en annexe). N’oubliez pas de vous munir de votre carte vitale et d’une pièce d’identité.</a:t>
            </a:r>
          </a:p>
        </p:txBody>
      </p:sp>
      <p:sp>
        <p:nvSpPr>
          <p:cNvPr id="44" name="Rectangle à coins arrondis 37">
            <a:extLst>
              <a:ext uri="{FF2B5EF4-FFF2-40B4-BE49-F238E27FC236}">
                <a16:creationId xmlns:a16="http://schemas.microsoft.com/office/drawing/2014/main" id="{DB160C82-4554-41B1-94B2-1A995871B439}"/>
              </a:ext>
            </a:extLst>
          </p:cNvPr>
          <p:cNvSpPr/>
          <p:nvPr/>
        </p:nvSpPr>
        <p:spPr>
          <a:xfrm>
            <a:off x="6269157" y="1863387"/>
            <a:ext cx="3930526" cy="2452112"/>
          </a:xfrm>
          <a:prstGeom prst="roundRect">
            <a:avLst>
              <a:gd name="adj" fmla="val 7514"/>
            </a:avLst>
          </a:prstGeom>
          <a:solidFill>
            <a:srgbClr val="70AD47">
              <a:lumMod val="40000"/>
              <a:lumOff val="60000"/>
            </a:srgbClr>
          </a:solidFill>
          <a:ln w="12700" cap="flat" cmpd="sng" algn="ctr">
            <a:solidFill>
              <a:srgbClr val="70AD47">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rPr>
              <a:t>2022 – Vœux du maire</a:t>
            </a:r>
          </a:p>
          <a:p>
            <a:pPr algn="ctr"/>
            <a:endPar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endParaRPr>
          </a:p>
          <a:p>
            <a:pPr algn="ctr"/>
            <a:r>
              <a:rPr lang="fr-FR" sz="1100" dirty="0"/>
              <a:t>La situation sanitaire demeure très préoccupante.</a:t>
            </a:r>
          </a:p>
          <a:p>
            <a:pPr algn="ctr"/>
            <a:r>
              <a:rPr lang="fr-FR" sz="1100" dirty="0"/>
              <a:t>Les préconisations gouvernementales s’opposent fortement à tout rassemblement de personnes, ou manifestation susceptible de favoriser la contamination et la propagation du virus qui nous atteint depuis de nombreux mois.</a:t>
            </a:r>
          </a:p>
          <a:p>
            <a:pPr algn="ctr"/>
            <a:endParaRPr lang="fr-FR" sz="1100" dirty="0"/>
          </a:p>
          <a:p>
            <a:pPr algn="ctr"/>
            <a:r>
              <a:rPr lang="fr-FR" sz="1100" dirty="0"/>
              <a:t>Cette année encore, Mme le maire a dû se résigner à annuler la traditionnelle cérémonie des vœux. Cependant, vous pourrez retrouver son message dans le Trait d’Union ou sur la page Facebook de la mairie. </a:t>
            </a:r>
          </a:p>
        </p:txBody>
      </p:sp>
    </p:spTree>
    <p:extLst>
      <p:ext uri="{BB962C8B-B14F-4D97-AF65-F5344CB8AC3E}">
        <p14:creationId xmlns:p14="http://schemas.microsoft.com/office/powerpoint/2010/main" val="2140670001"/>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497</TotalTime>
  <Words>481</Words>
  <Application>Microsoft Office PowerPoint</Application>
  <PresentationFormat>Personnalisé</PresentationFormat>
  <Paragraphs>29</Paragraphs>
  <Slides>1</Slides>
  <Notes>0</Notes>
  <HiddenSlides>0</HiddenSlides>
  <MMClips>0</MMClips>
  <ScaleCrop>false</ScaleCrop>
  <HeadingPairs>
    <vt:vector size="8" baseType="variant">
      <vt:variant>
        <vt:lpstr>Polices utilisées</vt:lpstr>
      </vt:variant>
      <vt:variant>
        <vt:i4>5</vt:i4>
      </vt:variant>
      <vt:variant>
        <vt:lpstr>Thème</vt:lpstr>
      </vt:variant>
      <vt:variant>
        <vt:i4>1</vt:i4>
      </vt:variant>
      <vt:variant>
        <vt:lpstr>Serveurs OLE incorporés</vt:lpstr>
      </vt:variant>
      <vt:variant>
        <vt:i4>1</vt:i4>
      </vt:variant>
      <vt:variant>
        <vt:lpstr>Titres des diapositives</vt:lpstr>
      </vt:variant>
      <vt:variant>
        <vt:i4>1</vt:i4>
      </vt:variant>
    </vt:vector>
  </HeadingPairs>
  <TitlesOfParts>
    <vt:vector size="8" baseType="lpstr">
      <vt:lpstr>Arial</vt:lpstr>
      <vt:lpstr>Bradley Hand ITC</vt:lpstr>
      <vt:lpstr>Calibri</vt:lpstr>
      <vt:lpstr>Calibri Light</vt:lpstr>
      <vt:lpstr>Tempus Sans ITC</vt:lpstr>
      <vt:lpstr>Thème Office</vt:lpstr>
      <vt:lpstr>Image Paintbrush</vt:lpstr>
      <vt:lpstr>Présentation PowerPoint</vt:lpstr>
    </vt:vector>
  </TitlesOfParts>
  <Company>FMLogistic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Pascal VANDERMOLEN</dc:creator>
  <cp:lastModifiedBy>Pascal Choquet</cp:lastModifiedBy>
  <cp:revision>72</cp:revision>
  <cp:lastPrinted>2021-12-22T13:04:44Z</cp:lastPrinted>
  <dcterms:created xsi:type="dcterms:W3CDTF">2017-09-30T08:46:49Z</dcterms:created>
  <dcterms:modified xsi:type="dcterms:W3CDTF">2021-12-22T13:07:07Z</dcterms:modified>
</cp:coreProperties>
</file>