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0691813" cy="7559675"/>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30" d="100"/>
          <a:sy n="130" d="100"/>
        </p:scale>
        <p:origin x="480" y="-516"/>
      </p:cViewPr>
      <p:guideLst>
        <p:guide orient="horz" pos="2381"/>
        <p:guide pos="33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fr-FR"/>
              <a:t>Modifiez le style du titre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25/09/2020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157706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25/09/2020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887616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25/09/2020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24719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A7253A1-BD3A-4014-A357-25D789D6AD4C}" type="datetimeFigureOut">
              <a:rPr lang="fr-FR" smtClean="0"/>
              <a:t>25/09/2020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537361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fr-FR"/>
              <a:t>Modifiez le style du titre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8A7253A1-BD3A-4014-A357-25D789D6AD4C}" type="datetimeFigureOut">
              <a:rPr lang="fr-FR" smtClean="0"/>
              <a:t>25/09/2020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111722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A7253A1-BD3A-4014-A357-25D789D6AD4C}" type="datetimeFigureOut">
              <a:rPr lang="fr-FR" smtClean="0"/>
              <a:t>25/09/2020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63891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fr-FR"/>
              <a:t>Modifiez le style du titre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4" name="Content Placeholder 3"/>
          <p:cNvSpPr>
            <a:spLocks noGrp="1"/>
          </p:cNvSpPr>
          <p:nvPr>
            <p:ph sz="half" idx="2"/>
          </p:nvPr>
        </p:nvSpPr>
        <p:spPr>
          <a:xfrm>
            <a:off x="736456" y="2761381"/>
            <a:ext cx="4523137"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fr-FR"/>
              <a:t>Modifiez les styles du texte du masque</a:t>
            </a:r>
          </a:p>
        </p:txBody>
      </p:sp>
      <p:sp>
        <p:nvSpPr>
          <p:cNvPr id="6" name="Content Placeholder 5"/>
          <p:cNvSpPr>
            <a:spLocks noGrp="1"/>
          </p:cNvSpPr>
          <p:nvPr>
            <p:ph sz="quarter" idx="4"/>
          </p:nvPr>
        </p:nvSpPr>
        <p:spPr>
          <a:xfrm>
            <a:off x="5412731" y="2761381"/>
            <a:ext cx="4545413" cy="40615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A7253A1-BD3A-4014-A357-25D789D6AD4C}" type="datetimeFigureOut">
              <a:rPr lang="fr-FR" smtClean="0"/>
              <a:t>25/09/2020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2142571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A7253A1-BD3A-4014-A357-25D789D6AD4C}" type="datetimeFigureOut">
              <a:rPr lang="fr-FR" smtClean="0"/>
              <a:t>25/09/2020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23634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7253A1-BD3A-4014-A357-25D789D6AD4C}" type="datetimeFigureOut">
              <a:rPr lang="fr-FR" smtClean="0"/>
              <a:t>25/09/2020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981418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25/09/2020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146524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fr-FR"/>
              <a:t>Modifiez le style du titre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fr-FR"/>
              <a:t>Cliquez sur l'icône pour ajouter une image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fr-FR"/>
              <a:t>Modifiez les styles du texte du masque</a:t>
            </a:r>
          </a:p>
        </p:txBody>
      </p:sp>
      <p:sp>
        <p:nvSpPr>
          <p:cNvPr id="5" name="Date Placeholder 4"/>
          <p:cNvSpPr>
            <a:spLocks noGrp="1"/>
          </p:cNvSpPr>
          <p:nvPr>
            <p:ph type="dt" sz="half" idx="10"/>
          </p:nvPr>
        </p:nvSpPr>
        <p:spPr/>
        <p:txBody>
          <a:bodyPr/>
          <a:lstStyle/>
          <a:p>
            <a:fld id="{8A7253A1-BD3A-4014-A357-25D789D6AD4C}" type="datetimeFigureOut">
              <a:rPr lang="fr-FR" smtClean="0"/>
              <a:t>25/09/2020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4E2A14D-DA05-4C98-8AD0-9D1638E303FF}" type="slidenum">
              <a:rPr lang="fr-FR" smtClean="0"/>
              <a:t>‹N°›</a:t>
            </a:fld>
            <a:endParaRPr lang="fr-FR"/>
          </a:p>
        </p:txBody>
      </p:sp>
    </p:spTree>
    <p:extLst>
      <p:ext uri="{BB962C8B-B14F-4D97-AF65-F5344CB8AC3E}">
        <p14:creationId xmlns:p14="http://schemas.microsoft.com/office/powerpoint/2010/main" val="3455711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8A7253A1-BD3A-4014-A357-25D789D6AD4C}" type="datetimeFigureOut">
              <a:rPr lang="fr-FR" smtClean="0"/>
              <a:t>25/09/2020</a:t>
            </a:fld>
            <a:endParaRPr lang="fr-F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4E2A14D-DA05-4C98-8AD0-9D1638E303FF}" type="slidenum">
              <a:rPr lang="fr-FR" smtClean="0"/>
              <a:t>‹N°›</a:t>
            </a:fld>
            <a:endParaRPr lang="fr-FR"/>
          </a:p>
        </p:txBody>
      </p:sp>
    </p:spTree>
    <p:extLst>
      <p:ext uri="{BB962C8B-B14F-4D97-AF65-F5344CB8AC3E}">
        <p14:creationId xmlns:p14="http://schemas.microsoft.com/office/powerpoint/2010/main" val="2386045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ibliotheque.allonville@yahoo.fr" TargetMode="External"/><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p:cNvGrpSpPr/>
          <p:nvPr/>
        </p:nvGrpSpPr>
        <p:grpSpPr>
          <a:xfrm>
            <a:off x="5561571" y="0"/>
            <a:ext cx="4783908" cy="1581932"/>
            <a:chOff x="5561571" y="-569"/>
            <a:chExt cx="4783908" cy="1581932"/>
          </a:xfrm>
        </p:grpSpPr>
        <p:sp>
          <p:nvSpPr>
            <p:cNvPr id="6" name="Zone de texte 1"/>
            <p:cNvSpPr txBox="1"/>
            <p:nvPr/>
          </p:nvSpPr>
          <p:spPr>
            <a:xfrm>
              <a:off x="5899359" y="-569"/>
              <a:ext cx="4446120" cy="1190271"/>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7937" dirty="0">
                  <a:solidFill>
                    <a:srgbClr val="2E74B5"/>
                  </a:solidFill>
                  <a:effectLst>
                    <a:outerShdw blurRad="50800" dist="38100" dir="2700000" algn="tl">
                      <a:srgbClr val="000000">
                        <a:alpha val="40000"/>
                      </a:srgbClr>
                    </a:outerShdw>
                  </a:effectLst>
                  <a:latin typeface="Bradley Hand ITC" panose="03070402050302030203" pitchFamily="66" charset="0"/>
                  <a:ea typeface="Calibri" panose="020F0502020204030204" pitchFamily="34" charset="0"/>
                  <a:cs typeface="Times New Roman" panose="02020603050405020304" pitchFamily="18" charset="0"/>
                </a:rPr>
                <a:t>Le Lien</a:t>
              </a:r>
              <a:endParaRPr lang="fr-FR" sz="1213" dirty="0">
                <a:ea typeface="Calibri" panose="020F0502020204030204" pitchFamily="34" charset="0"/>
                <a:cs typeface="Times New Roman" panose="02020603050405020304" pitchFamily="18" charset="0"/>
              </a:endParaRPr>
            </a:p>
          </p:txBody>
        </p:sp>
        <p:sp>
          <p:nvSpPr>
            <p:cNvPr id="5" name="Zone de texte 39"/>
            <p:cNvSpPr txBox="1"/>
            <p:nvPr/>
          </p:nvSpPr>
          <p:spPr>
            <a:xfrm rot="16200000">
              <a:off x="4948991" y="614811"/>
              <a:ext cx="1579132" cy="353971"/>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nSpc>
                  <a:spcPct val="107000"/>
                </a:lnSpc>
                <a:spcAft>
                  <a:spcPts val="882"/>
                </a:spcAft>
              </a:pPr>
              <a:r>
                <a:rPr lang="fr-FR" sz="1213" dirty="0">
                  <a:solidFill>
                    <a:srgbClr val="2E74B5"/>
                  </a:solidFill>
                  <a:effectLst>
                    <a:outerShdw blurRad="38100" dist="25400" dir="5400000" algn="ctr">
                      <a:srgbClr val="6E747A">
                        <a:alpha val="43000"/>
                      </a:srgbClr>
                    </a:outerShdw>
                  </a:effectLst>
                  <a:ea typeface="Calibri" panose="020F0502020204030204" pitchFamily="34" charset="0"/>
                  <a:cs typeface="Times New Roman" panose="02020603050405020304" pitchFamily="18" charset="0"/>
                </a:rPr>
                <a:t>www.ville-allonville.fr</a:t>
              </a:r>
              <a:endParaRPr lang="fr-FR" sz="1213" dirty="0">
                <a:ea typeface="Calibri" panose="020F0502020204030204" pitchFamily="34" charset="0"/>
                <a:cs typeface="Times New Roman" panose="02020603050405020304" pitchFamily="18" charset="0"/>
              </a:endParaRPr>
            </a:p>
          </p:txBody>
        </p:sp>
      </p:grpSp>
      <p:sp>
        <p:nvSpPr>
          <p:cNvPr id="7" name="Zone de texte 2"/>
          <p:cNvSpPr txBox="1"/>
          <p:nvPr/>
        </p:nvSpPr>
        <p:spPr>
          <a:xfrm>
            <a:off x="6209836" y="1251089"/>
            <a:ext cx="4087269" cy="420096"/>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1213" dirty="0">
                <a:latin typeface="Calibri Light" panose="020F0302020204030204" pitchFamily="34" charset="0"/>
                <a:ea typeface="Calibri" panose="020F0502020204030204" pitchFamily="34" charset="0"/>
                <a:cs typeface="Times New Roman" panose="02020603050405020304" pitchFamily="18" charset="0"/>
              </a:rPr>
              <a:t>Numéro 53 – Le 24/07/2020</a:t>
            </a:r>
            <a:endParaRPr lang="fr-FR" sz="1213" dirty="0">
              <a:ea typeface="Calibri" panose="020F0502020204030204" pitchFamily="34" charset="0"/>
              <a:cs typeface="Times New Roman" panose="02020603050405020304" pitchFamily="18" charset="0"/>
            </a:endParaRPr>
          </a:p>
          <a:p>
            <a:pPr algn="r">
              <a:lnSpc>
                <a:spcPct val="107000"/>
              </a:lnSpc>
              <a:spcAft>
                <a:spcPts val="882"/>
              </a:spcAft>
            </a:pPr>
            <a:endParaRPr lang="fr-FR" sz="1213" dirty="0">
              <a:ea typeface="Calibri" panose="020F0502020204030204" pitchFamily="34" charset="0"/>
              <a:cs typeface="Times New Roman" panose="02020603050405020304" pitchFamily="18" charset="0"/>
            </a:endParaRPr>
          </a:p>
        </p:txBody>
      </p:sp>
      <p:sp>
        <p:nvSpPr>
          <p:cNvPr id="8" name="Zone de texte 7"/>
          <p:cNvSpPr txBox="1"/>
          <p:nvPr/>
        </p:nvSpPr>
        <p:spPr>
          <a:xfrm>
            <a:off x="5327650" y="6819890"/>
            <a:ext cx="5364000" cy="554355"/>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fr-FR" sz="1400" dirty="0">
                <a:solidFill>
                  <a:srgbClr val="2E74B5"/>
                </a:solidFill>
                <a:effectLst/>
                <a:latin typeface="Tempus Sans ITC" panose="04020404030D07020202" pitchFamily="82" charset="0"/>
                <a:ea typeface="Calibri" panose="020F0502020204030204" pitchFamily="34" charset="0"/>
                <a:cs typeface="Times New Roman" panose="02020603050405020304" pitchFamily="18" charset="0"/>
              </a:rPr>
              <a:t>L’information ALLONVILLOISE</a:t>
            </a:r>
            <a:endParaRPr lang="fr-FR"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effectLst/>
                <a:latin typeface="Tempus Sans ITC" panose="04020404030D07020202" pitchFamily="82" charset="0"/>
                <a:ea typeface="Calibri" panose="020F0502020204030204" pitchFamily="34" charset="0"/>
                <a:cs typeface="Times New Roman" panose="02020603050405020304" pitchFamily="18" charset="0"/>
              </a:rPr>
              <a:t>Commune de la Somme</a:t>
            </a:r>
            <a:endParaRPr lang="fr-FR" sz="1100" dirty="0">
              <a:effectLst/>
              <a:ea typeface="Calibri" panose="020F0502020204030204" pitchFamily="34" charset="0"/>
              <a:cs typeface="Times New Roman" panose="02020603050405020304" pitchFamily="18" charset="0"/>
            </a:endParaRPr>
          </a:p>
        </p:txBody>
      </p:sp>
      <p:pic>
        <p:nvPicPr>
          <p:cNvPr id="24" name="Imag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66775" y="965781"/>
            <a:ext cx="1272740" cy="705404"/>
          </a:xfrm>
          <a:prstGeom prst="rect">
            <a:avLst/>
          </a:prstGeom>
        </p:spPr>
      </p:pic>
      <p:sp>
        <p:nvSpPr>
          <p:cNvPr id="37" name="Zone de texte 7"/>
          <p:cNvSpPr txBox="1"/>
          <p:nvPr/>
        </p:nvSpPr>
        <p:spPr>
          <a:xfrm>
            <a:off x="1270" y="6847005"/>
            <a:ext cx="5364000" cy="554355"/>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fr-FR" sz="1400" dirty="0">
                <a:solidFill>
                  <a:srgbClr val="2E74B5"/>
                </a:solidFill>
                <a:effectLst/>
                <a:latin typeface="Tempus Sans ITC" panose="04020404030D07020202" pitchFamily="82" charset="0"/>
                <a:ea typeface="Calibri" panose="020F0502020204030204" pitchFamily="34" charset="0"/>
                <a:cs typeface="Times New Roman" panose="02020603050405020304" pitchFamily="18" charset="0"/>
              </a:rPr>
              <a:t>L’information ALLONVILLOISE</a:t>
            </a:r>
            <a:endParaRPr lang="fr-FR" sz="1100" dirty="0">
              <a:effectLst/>
              <a:ea typeface="Calibri" panose="020F0502020204030204" pitchFamily="34" charset="0"/>
              <a:cs typeface="Times New Roman" panose="02020603050405020304" pitchFamily="18" charset="0"/>
            </a:endParaRPr>
          </a:p>
          <a:p>
            <a:pPr algn="ctr">
              <a:lnSpc>
                <a:spcPct val="107000"/>
              </a:lnSpc>
              <a:spcAft>
                <a:spcPts val="0"/>
              </a:spcAft>
            </a:pPr>
            <a:r>
              <a:rPr lang="fr-FR" sz="1400" dirty="0">
                <a:solidFill>
                  <a:srgbClr val="2E74B5"/>
                </a:solidFill>
                <a:effectLst/>
                <a:latin typeface="Tempus Sans ITC" panose="04020404030D07020202" pitchFamily="82" charset="0"/>
                <a:ea typeface="Calibri" panose="020F0502020204030204" pitchFamily="34" charset="0"/>
                <a:cs typeface="Times New Roman" panose="02020603050405020304" pitchFamily="18" charset="0"/>
              </a:rPr>
              <a:t>Commune de la Somme</a:t>
            </a:r>
            <a:endParaRPr lang="fr-FR" sz="1100" dirty="0">
              <a:effectLst/>
              <a:ea typeface="Calibri" panose="020F0502020204030204" pitchFamily="34" charset="0"/>
              <a:cs typeface="Times New Roman" panose="02020603050405020304" pitchFamily="18" charset="0"/>
            </a:endParaRPr>
          </a:p>
        </p:txBody>
      </p:sp>
      <p:grpSp>
        <p:nvGrpSpPr>
          <p:cNvPr id="19" name="Groupe 18"/>
          <p:cNvGrpSpPr/>
          <p:nvPr/>
        </p:nvGrpSpPr>
        <p:grpSpPr>
          <a:xfrm>
            <a:off x="266882" y="4917"/>
            <a:ext cx="4783908" cy="1581932"/>
            <a:chOff x="5561571" y="-569"/>
            <a:chExt cx="4783908" cy="1581932"/>
          </a:xfrm>
        </p:grpSpPr>
        <p:sp>
          <p:nvSpPr>
            <p:cNvPr id="20" name="Zone de texte 1"/>
            <p:cNvSpPr txBox="1"/>
            <p:nvPr/>
          </p:nvSpPr>
          <p:spPr>
            <a:xfrm>
              <a:off x="5899359" y="-569"/>
              <a:ext cx="4446120" cy="1190271"/>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7937" dirty="0">
                  <a:solidFill>
                    <a:srgbClr val="2E74B5"/>
                  </a:solidFill>
                  <a:effectLst>
                    <a:outerShdw blurRad="50800" dist="38100" dir="2700000" algn="tl">
                      <a:srgbClr val="000000">
                        <a:alpha val="40000"/>
                      </a:srgbClr>
                    </a:outerShdw>
                  </a:effectLst>
                  <a:latin typeface="Bradley Hand ITC" panose="03070402050302030203" pitchFamily="66" charset="0"/>
                  <a:ea typeface="Calibri" panose="020F0502020204030204" pitchFamily="34" charset="0"/>
                  <a:cs typeface="Times New Roman" panose="02020603050405020304" pitchFamily="18" charset="0"/>
                </a:rPr>
                <a:t>Le Lien</a:t>
              </a:r>
              <a:endParaRPr lang="fr-FR" sz="1213" dirty="0">
                <a:ea typeface="Calibri" panose="020F0502020204030204" pitchFamily="34" charset="0"/>
                <a:cs typeface="Times New Roman" panose="02020603050405020304" pitchFamily="18" charset="0"/>
              </a:endParaRPr>
            </a:p>
          </p:txBody>
        </p:sp>
        <p:sp>
          <p:nvSpPr>
            <p:cNvPr id="21" name="Zone de texte 39"/>
            <p:cNvSpPr txBox="1"/>
            <p:nvPr/>
          </p:nvSpPr>
          <p:spPr>
            <a:xfrm rot="16200000">
              <a:off x="4948991" y="614811"/>
              <a:ext cx="1579132" cy="353971"/>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nSpc>
                  <a:spcPct val="107000"/>
                </a:lnSpc>
                <a:spcAft>
                  <a:spcPts val="882"/>
                </a:spcAft>
              </a:pPr>
              <a:r>
                <a:rPr lang="fr-FR" sz="1213" dirty="0">
                  <a:solidFill>
                    <a:srgbClr val="2E74B5"/>
                  </a:solidFill>
                  <a:effectLst>
                    <a:outerShdw blurRad="38100" dist="25400" dir="5400000" algn="ctr">
                      <a:srgbClr val="6E747A">
                        <a:alpha val="43000"/>
                      </a:srgbClr>
                    </a:outerShdw>
                  </a:effectLst>
                  <a:ea typeface="Calibri" panose="020F0502020204030204" pitchFamily="34" charset="0"/>
                  <a:cs typeface="Times New Roman" panose="02020603050405020304" pitchFamily="18" charset="0"/>
                </a:rPr>
                <a:t>www.ville-allonville.fr</a:t>
              </a:r>
              <a:endParaRPr lang="fr-FR" sz="1213" dirty="0">
                <a:ea typeface="Calibri" panose="020F0502020204030204" pitchFamily="34" charset="0"/>
                <a:cs typeface="Times New Roman" panose="02020603050405020304" pitchFamily="18" charset="0"/>
              </a:endParaRPr>
            </a:p>
          </p:txBody>
        </p:sp>
      </p:grpSp>
      <p:sp>
        <p:nvSpPr>
          <p:cNvPr id="25" name="Zone de texte 2"/>
          <p:cNvSpPr txBox="1"/>
          <p:nvPr/>
        </p:nvSpPr>
        <p:spPr>
          <a:xfrm>
            <a:off x="915147" y="1256006"/>
            <a:ext cx="4087269" cy="420096"/>
          </a:xfrm>
          <a:prstGeom prst="rect">
            <a:avLst/>
          </a:prstGeom>
          <a:solidFill>
            <a:schemeClr val="lt1"/>
          </a:solidFill>
          <a:ln w="6350">
            <a:solidFill>
              <a:schemeClr val="bg1"/>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100796" tIns="50398" rIns="100796" bIns="50398" numCol="1" spcCol="0" rtlCol="0" fromWordArt="0" anchor="t" anchorCtr="0" forceAA="0" compatLnSpc="1">
            <a:prstTxWarp prst="textNoShape">
              <a:avLst/>
            </a:prstTxWarp>
            <a:noAutofit/>
          </a:bodyPr>
          <a:lstStyle/>
          <a:p>
            <a:pPr algn="r">
              <a:lnSpc>
                <a:spcPct val="107000"/>
              </a:lnSpc>
              <a:spcAft>
                <a:spcPts val="882"/>
              </a:spcAft>
            </a:pPr>
            <a:r>
              <a:rPr lang="fr-FR" sz="1213" dirty="0">
                <a:latin typeface="Calibri Light" panose="020F0302020204030204" pitchFamily="34" charset="0"/>
                <a:ea typeface="Calibri" panose="020F0502020204030204" pitchFamily="34" charset="0"/>
                <a:cs typeface="Times New Roman" panose="02020603050405020304" pitchFamily="18" charset="0"/>
              </a:rPr>
              <a:t>Numéro 55 – Le 25/09/2020</a:t>
            </a:r>
            <a:endParaRPr lang="fr-FR" sz="1213" dirty="0">
              <a:ea typeface="Calibri" panose="020F0502020204030204" pitchFamily="34" charset="0"/>
              <a:cs typeface="Times New Roman" panose="02020603050405020304" pitchFamily="18" charset="0"/>
            </a:endParaRPr>
          </a:p>
          <a:p>
            <a:pPr algn="r">
              <a:lnSpc>
                <a:spcPct val="107000"/>
              </a:lnSpc>
              <a:spcAft>
                <a:spcPts val="882"/>
              </a:spcAft>
            </a:pPr>
            <a:endParaRPr lang="fr-FR" sz="1213" dirty="0">
              <a:ea typeface="Calibri" panose="020F0502020204030204" pitchFamily="34" charset="0"/>
              <a:cs typeface="Times New Roman" panose="02020603050405020304" pitchFamily="18" charset="0"/>
            </a:endParaRPr>
          </a:p>
        </p:txBody>
      </p:sp>
      <p:pic>
        <p:nvPicPr>
          <p:cNvPr id="26" name="Image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086" y="970698"/>
            <a:ext cx="1272740" cy="705404"/>
          </a:xfrm>
          <a:prstGeom prst="rect">
            <a:avLst/>
          </a:prstGeom>
        </p:spPr>
      </p:pic>
      <p:sp>
        <p:nvSpPr>
          <p:cNvPr id="38" name="Rectangle à coins arrondis 37"/>
          <p:cNvSpPr/>
          <p:nvPr/>
        </p:nvSpPr>
        <p:spPr>
          <a:xfrm>
            <a:off x="378219" y="1786267"/>
            <a:ext cx="4672571" cy="2366533"/>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Samedi 24 octobre 10h30</a:t>
            </a:r>
          </a:p>
          <a:p>
            <a:pPr algn="ctr"/>
            <a:endParaRPr lang="fr-FR" sz="1100" dirty="0"/>
          </a:p>
          <a:p>
            <a:r>
              <a:rPr lang="fr-FR" sz="1100" dirty="0"/>
              <a:t>La bibliothèque propose des histoires racontées en </a:t>
            </a:r>
            <a:r>
              <a:rPr lang="fr-FR" sz="1100" i="1" dirty="0"/>
              <a:t>« lectures </a:t>
            </a:r>
            <a:r>
              <a:rPr lang="fr-FR" sz="1100" i="1" dirty="0" err="1"/>
              <a:t>picto</a:t>
            </a:r>
            <a:r>
              <a:rPr lang="fr-FR" sz="1100" i="1" dirty="0"/>
              <a:t>-signées ».</a:t>
            </a:r>
          </a:p>
          <a:p>
            <a:r>
              <a:rPr lang="fr-FR" sz="1100" dirty="0"/>
              <a:t>« Une communication qui associe la parole, les signes issus de la langue des signes et des pictogrammes. »</a:t>
            </a:r>
          </a:p>
          <a:p>
            <a:r>
              <a:rPr lang="fr-FR" sz="1100" b="1" dirty="0"/>
              <a:t>Pour respecter les consignes sanitaires,</a:t>
            </a:r>
            <a:r>
              <a:rPr lang="fr-FR" sz="1100" dirty="0"/>
              <a:t> il n’y a que 10 places, accompagnateur compris.</a:t>
            </a:r>
          </a:p>
          <a:p>
            <a:r>
              <a:rPr lang="fr-FR" sz="1100" b="1" dirty="0"/>
              <a:t>Inscription obligatoire</a:t>
            </a:r>
            <a:r>
              <a:rPr lang="fr-FR" sz="1100" dirty="0"/>
              <a:t> par mail :</a:t>
            </a:r>
          </a:p>
          <a:p>
            <a:r>
              <a:rPr lang="fr-FR" sz="1100" dirty="0"/>
              <a:t> </a:t>
            </a:r>
            <a:r>
              <a:rPr lang="fr-FR" sz="1100" u="sng" dirty="0">
                <a:hlinkClick r:id="rId3"/>
              </a:rPr>
              <a:t>bibliotheque.allonville@yahoo.fr</a:t>
            </a:r>
            <a:endParaRPr lang="fr-FR" sz="1100" u="sng" dirty="0"/>
          </a:p>
          <a:p>
            <a:r>
              <a:rPr lang="fr-FR" sz="1100" dirty="0"/>
              <a:t> ou à la bibliothèque aux heures de permanence.</a:t>
            </a:r>
          </a:p>
          <a:p>
            <a:endParaRPr lang="fr-FR" sz="1100" dirty="0"/>
          </a:p>
          <a:p>
            <a:endParaRPr lang="fr-FR" sz="1100" dirty="0"/>
          </a:p>
        </p:txBody>
      </p:sp>
      <p:sp>
        <p:nvSpPr>
          <p:cNvPr id="39" name="Rectangle à coins arrondis 38"/>
          <p:cNvSpPr/>
          <p:nvPr/>
        </p:nvSpPr>
        <p:spPr>
          <a:xfrm>
            <a:off x="394708" y="4418184"/>
            <a:ext cx="3181776" cy="2271460"/>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b="1" i="1" dirty="0">
                <a:solidFill>
                  <a:srgbClr val="FFFFFF"/>
                </a:solidFill>
                <a:latin typeface="Tempus Sans ITC" panose="04020404030D07020202" pitchFamily="82" charset="0"/>
                <a:ea typeface="Calibri" panose="020F0502020204030204" pitchFamily="34" charset="0"/>
                <a:cs typeface="Times New Roman" panose="02020603050405020304" pitchFamily="18" charset="0"/>
              </a:rPr>
              <a:t>Masques sur la chaussée</a:t>
            </a:r>
          </a:p>
          <a:p>
            <a:pPr algn="just">
              <a:lnSpc>
                <a:spcPct val="107000"/>
              </a:lnSpc>
              <a:spcAft>
                <a:spcPts val="600"/>
              </a:spcAft>
            </a:pPr>
            <a:r>
              <a:rPr lang="fr-FR" sz="1100" dirty="0"/>
              <a:t>Suite à la pandémie l’usage des masques et mouchoirs jetables fait partie de notre quotidien.</a:t>
            </a:r>
          </a:p>
          <a:p>
            <a:pPr algn="just">
              <a:lnSpc>
                <a:spcPct val="107000"/>
              </a:lnSpc>
              <a:spcAft>
                <a:spcPts val="600"/>
              </a:spcAft>
            </a:pPr>
            <a:r>
              <a:rPr lang="fr-FR" sz="1100" dirty="0"/>
              <a:t>Cependant, dans le respect des règles et des protocoles sanitaires il est impératif de les jeter dans une poubelle et non sur la chaussée, afin de protéger nos habitants et notre environnement. </a:t>
            </a:r>
          </a:p>
        </p:txBody>
      </p:sp>
      <p:pic>
        <p:nvPicPr>
          <p:cNvPr id="22" name="Image 21">
            <a:extLst>
              <a:ext uri="{FF2B5EF4-FFF2-40B4-BE49-F238E27FC236}">
                <a16:creationId xmlns:a16="http://schemas.microsoft.com/office/drawing/2014/main" id="{5DF7A93D-A2C4-4404-A83D-B5C79A24F540}"/>
              </a:ext>
            </a:extLst>
          </p:cNvPr>
          <p:cNvPicPr/>
          <p:nvPr/>
        </p:nvPicPr>
        <p:blipFill rotWithShape="1">
          <a:blip r:embed="rId4" cstate="print">
            <a:extLst>
              <a:ext uri="{28A0092B-C50C-407E-A947-70E740481C1C}">
                <a14:useLocalDpi xmlns:a14="http://schemas.microsoft.com/office/drawing/2010/main" val="0"/>
              </a:ext>
            </a:extLst>
          </a:blip>
          <a:srcRect b="15165"/>
          <a:stretch/>
        </p:blipFill>
        <p:spPr bwMode="auto">
          <a:xfrm>
            <a:off x="3883908" y="3326621"/>
            <a:ext cx="1027417" cy="1259272"/>
          </a:xfrm>
          <a:prstGeom prst="rect">
            <a:avLst/>
          </a:prstGeom>
          <a:noFill/>
          <a:ln>
            <a:noFill/>
          </a:ln>
          <a:extLst>
            <a:ext uri="{53640926-AAD7-44D8-BBD7-CCE9431645EC}">
              <a14:shadowObscured xmlns:a14="http://schemas.microsoft.com/office/drawing/2010/main"/>
            </a:ext>
          </a:extLst>
        </p:spPr>
      </p:pic>
      <p:pic>
        <p:nvPicPr>
          <p:cNvPr id="2" name="Picture 2" descr="Coronavirus: généraliser le port du masque divise même les scientifiques |  Le HuffPost">
            <a:extLst>
              <a:ext uri="{FF2B5EF4-FFF2-40B4-BE49-F238E27FC236}">
                <a16:creationId xmlns:a16="http://schemas.microsoft.com/office/drawing/2014/main" id="{334F14CD-AC4C-4B2F-B87F-6F3B0468B2C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06915" y="5194648"/>
            <a:ext cx="1181405" cy="78617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à coins arrondis 37">
            <a:extLst>
              <a:ext uri="{FF2B5EF4-FFF2-40B4-BE49-F238E27FC236}">
                <a16:creationId xmlns:a16="http://schemas.microsoft.com/office/drawing/2014/main" id="{82F79AC1-AEF5-4C4A-B8FC-E3FCC5D53B16}"/>
              </a:ext>
            </a:extLst>
          </p:cNvPr>
          <p:cNvSpPr/>
          <p:nvPr/>
        </p:nvSpPr>
        <p:spPr>
          <a:xfrm>
            <a:off x="5633561" y="1786267"/>
            <a:ext cx="4663543" cy="2366533"/>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Samedi 24 octobre 10h30</a:t>
            </a:r>
          </a:p>
          <a:p>
            <a:pPr algn="ctr"/>
            <a:endParaRPr lang="fr-FR" sz="1100" dirty="0"/>
          </a:p>
          <a:p>
            <a:r>
              <a:rPr lang="fr-FR" sz="1100" dirty="0"/>
              <a:t>La bibliothèque propose des histoires racontées en </a:t>
            </a:r>
            <a:r>
              <a:rPr lang="fr-FR" sz="1100" i="1" dirty="0"/>
              <a:t>« lectures </a:t>
            </a:r>
            <a:r>
              <a:rPr lang="fr-FR" sz="1100" i="1" dirty="0" err="1"/>
              <a:t>picto</a:t>
            </a:r>
            <a:r>
              <a:rPr lang="fr-FR" sz="1100" i="1" dirty="0"/>
              <a:t>-signées ».</a:t>
            </a:r>
          </a:p>
          <a:p>
            <a:r>
              <a:rPr lang="fr-FR" sz="1100" dirty="0"/>
              <a:t>« Une communication qui associe la parole, les signes issus de la langue des signes et des pictogrammes. »</a:t>
            </a:r>
          </a:p>
          <a:p>
            <a:r>
              <a:rPr lang="fr-FR" sz="1100" b="1" dirty="0"/>
              <a:t>Pour respecter les consignes sanitaires,</a:t>
            </a:r>
            <a:r>
              <a:rPr lang="fr-FR" sz="1100" dirty="0"/>
              <a:t> il n’y a que 10 places, accompagnateur compris.</a:t>
            </a:r>
          </a:p>
          <a:p>
            <a:r>
              <a:rPr lang="fr-FR" sz="1100" b="1" dirty="0"/>
              <a:t>Inscription obligatoire</a:t>
            </a:r>
            <a:r>
              <a:rPr lang="fr-FR" sz="1100" dirty="0"/>
              <a:t> par mail :</a:t>
            </a:r>
          </a:p>
          <a:p>
            <a:r>
              <a:rPr lang="fr-FR" sz="1100" dirty="0"/>
              <a:t> </a:t>
            </a:r>
            <a:r>
              <a:rPr lang="fr-FR" sz="1100" u="sng" dirty="0">
                <a:hlinkClick r:id="rId3"/>
              </a:rPr>
              <a:t>bibliotheque.allonville@yahoo.fr</a:t>
            </a:r>
            <a:endParaRPr lang="fr-FR" sz="1100" u="sng" dirty="0"/>
          </a:p>
          <a:p>
            <a:r>
              <a:rPr lang="fr-FR" sz="1100" dirty="0"/>
              <a:t> ou à la bibliothèque aux heures de permanence.</a:t>
            </a:r>
          </a:p>
          <a:p>
            <a:endParaRPr lang="fr-FR" sz="1100" dirty="0"/>
          </a:p>
          <a:p>
            <a:endParaRPr lang="fr-FR" sz="1100" dirty="0"/>
          </a:p>
        </p:txBody>
      </p:sp>
      <p:pic>
        <p:nvPicPr>
          <p:cNvPr id="9" name="Image 8">
            <a:extLst>
              <a:ext uri="{FF2B5EF4-FFF2-40B4-BE49-F238E27FC236}">
                <a16:creationId xmlns:a16="http://schemas.microsoft.com/office/drawing/2014/main" id="{8BB60831-28C9-4F35-9281-9C36725776EB}"/>
              </a:ext>
            </a:extLst>
          </p:cNvPr>
          <p:cNvPicPr/>
          <p:nvPr/>
        </p:nvPicPr>
        <p:blipFill rotWithShape="1">
          <a:blip r:embed="rId4" cstate="print">
            <a:extLst>
              <a:ext uri="{28A0092B-C50C-407E-A947-70E740481C1C}">
                <a14:useLocalDpi xmlns:a14="http://schemas.microsoft.com/office/drawing/2010/main" val="0"/>
              </a:ext>
            </a:extLst>
          </a:blip>
          <a:srcRect b="15165"/>
          <a:stretch/>
        </p:blipFill>
        <p:spPr bwMode="auto">
          <a:xfrm>
            <a:off x="9139250" y="3326621"/>
            <a:ext cx="1027417" cy="1259272"/>
          </a:xfrm>
          <a:prstGeom prst="rect">
            <a:avLst/>
          </a:prstGeom>
          <a:noFill/>
          <a:ln>
            <a:noFill/>
          </a:ln>
          <a:extLst>
            <a:ext uri="{53640926-AAD7-44D8-BBD7-CCE9431645EC}">
              <a14:shadowObscured xmlns:a14="http://schemas.microsoft.com/office/drawing/2010/main"/>
            </a:ext>
          </a:extLst>
        </p:spPr>
      </p:pic>
      <p:sp>
        <p:nvSpPr>
          <p:cNvPr id="10" name="Rectangle à coins arrondis 38">
            <a:extLst>
              <a:ext uri="{FF2B5EF4-FFF2-40B4-BE49-F238E27FC236}">
                <a16:creationId xmlns:a16="http://schemas.microsoft.com/office/drawing/2014/main" id="{779753B0-D3AB-4725-BCD1-4562108A669F}"/>
              </a:ext>
            </a:extLst>
          </p:cNvPr>
          <p:cNvSpPr/>
          <p:nvPr/>
        </p:nvSpPr>
        <p:spPr>
          <a:xfrm>
            <a:off x="5650050" y="4352311"/>
            <a:ext cx="3181776" cy="2271460"/>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b="1" i="1" dirty="0">
                <a:solidFill>
                  <a:srgbClr val="FFFFFF"/>
                </a:solidFill>
                <a:latin typeface="Tempus Sans ITC" panose="04020404030D07020202" pitchFamily="82" charset="0"/>
                <a:ea typeface="Calibri" panose="020F0502020204030204" pitchFamily="34" charset="0"/>
                <a:cs typeface="Times New Roman" panose="02020603050405020304" pitchFamily="18" charset="0"/>
              </a:rPr>
              <a:t>Masques sur la chaussée</a:t>
            </a:r>
          </a:p>
          <a:p>
            <a:pPr algn="just">
              <a:lnSpc>
                <a:spcPct val="107000"/>
              </a:lnSpc>
              <a:spcAft>
                <a:spcPts val="600"/>
              </a:spcAft>
            </a:pPr>
            <a:r>
              <a:rPr lang="fr-FR" sz="1100" dirty="0"/>
              <a:t>Suite à la pandémie l’usage des masques et mouchoirs jetables fait partie de notre quotidien.</a:t>
            </a:r>
          </a:p>
          <a:p>
            <a:pPr algn="just">
              <a:lnSpc>
                <a:spcPct val="107000"/>
              </a:lnSpc>
              <a:spcAft>
                <a:spcPts val="600"/>
              </a:spcAft>
            </a:pPr>
            <a:r>
              <a:rPr lang="fr-FR" sz="1100" dirty="0"/>
              <a:t>Cependant, dans le respect des règles et des protocoles sanitaires il est impératif de les jeter dans une poubelle et non sur la chaussée, afin de protéger nos habitants et notre environnement. </a:t>
            </a:r>
          </a:p>
        </p:txBody>
      </p:sp>
      <p:pic>
        <p:nvPicPr>
          <p:cNvPr id="11" name="Picture 2" descr="Coronavirus: généraliser le port du masque divise même les scientifiques |  Le HuffPost">
            <a:extLst>
              <a:ext uri="{FF2B5EF4-FFF2-40B4-BE49-F238E27FC236}">
                <a16:creationId xmlns:a16="http://schemas.microsoft.com/office/drawing/2014/main" id="{07E63E04-B174-48C5-8266-A623B6A910A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62257" y="5128775"/>
            <a:ext cx="1181405" cy="786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0670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873953"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10" name="Rectangle 9"/>
          <p:cNvSpPr/>
          <p:nvPr/>
        </p:nvSpPr>
        <p:spPr>
          <a:xfrm>
            <a:off x="6372026" y="-569"/>
            <a:ext cx="388620" cy="571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r-FR"/>
          </a:p>
        </p:txBody>
      </p:sp>
      <p:sp>
        <p:nvSpPr>
          <p:cNvPr id="36" name="Rectangle à coins arrondis 35"/>
          <p:cNvSpPr/>
          <p:nvPr/>
        </p:nvSpPr>
        <p:spPr>
          <a:xfrm>
            <a:off x="1740309" y="498623"/>
            <a:ext cx="3233455" cy="1324345"/>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Places de football Amiens SC</a:t>
            </a:r>
          </a:p>
          <a:p>
            <a:pPr algn="ctr"/>
            <a:endParaRPr lang="fr-FR" sz="1600" b="1" i="1" dirty="0">
              <a:solidFill>
                <a:srgbClr val="2E74B5"/>
              </a:solidFill>
              <a:latin typeface="Tempus Sans ITC" panose="04020404030D07020202" pitchFamily="82" charset="0"/>
              <a:cs typeface="Times New Roman" panose="02020603050405020304" pitchFamily="18" charset="0"/>
            </a:endParaRPr>
          </a:p>
          <a:p>
            <a:pPr algn="just"/>
            <a:r>
              <a:rPr lang="fr-FR" sz="1100" dirty="0"/>
              <a:t>Comme chaque année, Amiens Métropole offre des places de football à destination des habitants. Vous pouvez retirer les places aux horaires des permanences. </a:t>
            </a:r>
          </a:p>
        </p:txBody>
      </p:sp>
      <p:sp>
        <p:nvSpPr>
          <p:cNvPr id="22" name="Rectangle à coins arrondis 20">
            <a:extLst>
              <a:ext uri="{FF2B5EF4-FFF2-40B4-BE49-F238E27FC236}">
                <a16:creationId xmlns:a16="http://schemas.microsoft.com/office/drawing/2014/main" id="{C62E776B-A89A-4469-94DA-34F3CC2DB3DB}"/>
              </a:ext>
            </a:extLst>
          </p:cNvPr>
          <p:cNvSpPr/>
          <p:nvPr/>
        </p:nvSpPr>
        <p:spPr>
          <a:xfrm>
            <a:off x="363666" y="2114160"/>
            <a:ext cx="3805345" cy="2195288"/>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dirty="0"/>
              <a:t>Arrêté de circulation</a:t>
            </a:r>
          </a:p>
          <a:p>
            <a:pPr algn="just">
              <a:lnSpc>
                <a:spcPct val="107000"/>
              </a:lnSpc>
              <a:spcAft>
                <a:spcPts val="600"/>
              </a:spcAft>
            </a:pPr>
            <a:r>
              <a:rPr lang="fr-FR" sz="1100" dirty="0"/>
              <a:t>Des travaux sur le réseau téléphonique vont avoir lieu entre le 28 septembre et le 16 octobre.</a:t>
            </a:r>
          </a:p>
          <a:p>
            <a:pPr algn="just">
              <a:lnSpc>
                <a:spcPct val="107000"/>
              </a:lnSpc>
              <a:spcAft>
                <a:spcPts val="600"/>
              </a:spcAft>
            </a:pPr>
            <a:r>
              <a:rPr lang="fr-FR" sz="1100" dirty="0"/>
              <a:t>Pendant la réalisation de ces travaux, la circulation sera interdite du stop en bas de la rue du moulin (sur la D919) au panneau d’entrée du village.</a:t>
            </a:r>
          </a:p>
          <a:p>
            <a:pPr algn="just">
              <a:lnSpc>
                <a:spcPct val="107000"/>
              </a:lnSpc>
              <a:spcAft>
                <a:spcPts val="600"/>
              </a:spcAft>
            </a:pPr>
            <a:r>
              <a:rPr lang="fr-FR" sz="1100" dirty="0"/>
              <a:t>La déviation se fera par la rue des Auges. La signalisation sera effectuée par le mandataire responsable des travaux. Nous nous excusons par avance des désagréments occasionnés et vous remercions de votre compréhension.</a:t>
            </a:r>
            <a:endParaRPr lang="fr-FR" sz="1100" dirty="0">
              <a:effectLst/>
              <a:ea typeface="Calibri" panose="020F0502020204030204" pitchFamily="34" charset="0"/>
              <a:cs typeface="Times New Roman" panose="02020603050405020304" pitchFamily="18" charset="0"/>
            </a:endParaRPr>
          </a:p>
        </p:txBody>
      </p:sp>
      <p:sp>
        <p:nvSpPr>
          <p:cNvPr id="24" name="Rectangle à coins arrondis 35">
            <a:extLst>
              <a:ext uri="{FF2B5EF4-FFF2-40B4-BE49-F238E27FC236}">
                <a16:creationId xmlns:a16="http://schemas.microsoft.com/office/drawing/2014/main" id="{1A404410-1044-45E0-A34A-A0A441970418}"/>
              </a:ext>
            </a:extLst>
          </p:cNvPr>
          <p:cNvSpPr/>
          <p:nvPr/>
        </p:nvSpPr>
        <p:spPr>
          <a:xfrm>
            <a:off x="363666" y="4583455"/>
            <a:ext cx="4610100" cy="2704105"/>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Remerciements comité des fêtes</a:t>
            </a:r>
          </a:p>
          <a:p>
            <a:pPr algn="ctr"/>
            <a:endParaRPr lang="fr-FR" sz="1600" b="1" i="1" dirty="0">
              <a:solidFill>
                <a:srgbClr val="2E74B5"/>
              </a:solidFill>
              <a:latin typeface="Tempus Sans ITC" panose="04020404030D07020202" pitchFamily="82" charset="0"/>
              <a:cs typeface="Times New Roman" panose="02020603050405020304" pitchFamily="18" charset="0"/>
            </a:endParaRPr>
          </a:p>
          <a:p>
            <a:pPr algn="just"/>
            <a:r>
              <a:rPr lang="fr-FR" sz="1100" dirty="0"/>
              <a:t>Les membres du comité des fêtes d’Allonville tiennent à remercier les exposants à la bourse aux jouets du 13 septembre 2020 ; ils ont laissé leur emplacement en parfait état de propreté et bien observé les gestes barrières, notamment le port du masque, et ce malgré la chaleur.</a:t>
            </a:r>
          </a:p>
          <a:p>
            <a:pPr algn="just"/>
            <a:r>
              <a:rPr lang="fr-FR" sz="1100" dirty="0"/>
              <a:t>Grâce à eux cette journée s’est déroulée dans un bon esprit de convivialité. Les visiteurs repartaient apparemment ravis, certains nous en ont fait part.</a:t>
            </a:r>
          </a:p>
          <a:p>
            <a:pPr algn="just"/>
            <a:r>
              <a:rPr lang="fr-FR" sz="1100" dirty="0"/>
              <a:t>Cela a permis d’animer le village le jour de sa fête annuelle et nous sommes prêts à recommencer.</a:t>
            </a:r>
          </a:p>
          <a:p>
            <a:pPr algn="just"/>
            <a:endParaRPr lang="fr-FR" sz="1100" dirty="0"/>
          </a:p>
          <a:p>
            <a:pPr algn="just"/>
            <a:r>
              <a:rPr lang="fr-FR" sz="1100" dirty="0"/>
              <a:t>Pour rappel la bourse aux jouets initialement prévue le 8 novembre 2020 à la salle polyvalente est annulée ainsi que la soirée beaujolais du 22 novembre 2020.</a:t>
            </a:r>
          </a:p>
        </p:txBody>
      </p:sp>
      <p:pic>
        <p:nvPicPr>
          <p:cNvPr id="1028" name="Picture 4" descr="Football Soccer Lecteur - Images vectorielles gratuites sur Pixabay">
            <a:extLst>
              <a:ext uri="{FF2B5EF4-FFF2-40B4-BE49-F238E27FC236}">
                <a16:creationId xmlns:a16="http://schemas.microsoft.com/office/drawing/2014/main" id="{5DE93F81-A27D-4C19-8CD3-C45CF5BD4C3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6737" y="713127"/>
            <a:ext cx="903052" cy="956904"/>
          </a:xfrm>
          <a:prstGeom prst="rect">
            <a:avLst/>
          </a:prstGeom>
          <a:noFill/>
          <a:extLst>
            <a:ext uri="{909E8E84-426E-40DD-AFC4-6F175D3DCCD1}">
              <a14:hiddenFill xmlns:a14="http://schemas.microsoft.com/office/drawing/2010/main">
                <a:solidFill>
                  <a:srgbClr val="FFFFFF"/>
                </a:solidFill>
              </a14:hiddenFill>
            </a:ext>
          </a:extLst>
        </p:spPr>
      </p:pic>
      <p:pic>
        <p:nvPicPr>
          <p:cNvPr id="2" name="Image 1">
            <a:extLst>
              <a:ext uri="{FF2B5EF4-FFF2-40B4-BE49-F238E27FC236}">
                <a16:creationId xmlns:a16="http://schemas.microsoft.com/office/drawing/2014/main" id="{08DA663C-C427-44B4-ADC1-22582DBAD4FA}"/>
              </a:ext>
            </a:extLst>
          </p:cNvPr>
          <p:cNvPicPr>
            <a:picLocks noChangeAspect="1"/>
          </p:cNvPicPr>
          <p:nvPr/>
        </p:nvPicPr>
        <p:blipFill>
          <a:blip r:embed="rId3"/>
          <a:stretch>
            <a:fillRect/>
          </a:stretch>
        </p:blipFill>
        <p:spPr>
          <a:xfrm rot="5400000">
            <a:off x="3553728" y="2848275"/>
            <a:ext cx="2195289" cy="727062"/>
          </a:xfrm>
          <a:prstGeom prst="rect">
            <a:avLst/>
          </a:prstGeom>
        </p:spPr>
      </p:pic>
      <p:sp>
        <p:nvSpPr>
          <p:cNvPr id="4" name="Rectangle à coins arrondis 35">
            <a:extLst>
              <a:ext uri="{FF2B5EF4-FFF2-40B4-BE49-F238E27FC236}">
                <a16:creationId xmlns:a16="http://schemas.microsoft.com/office/drawing/2014/main" id="{39941D0E-F515-4E27-8FE8-5438321ED6AE}"/>
              </a:ext>
            </a:extLst>
          </p:cNvPr>
          <p:cNvSpPr/>
          <p:nvPr/>
        </p:nvSpPr>
        <p:spPr>
          <a:xfrm>
            <a:off x="7230253" y="498623"/>
            <a:ext cx="3233455" cy="1324345"/>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Places de football Amiens SC</a:t>
            </a:r>
          </a:p>
          <a:p>
            <a:pPr algn="ctr"/>
            <a:endParaRPr lang="fr-FR" sz="1600" b="1" i="1" dirty="0">
              <a:solidFill>
                <a:srgbClr val="2E74B5"/>
              </a:solidFill>
              <a:latin typeface="Tempus Sans ITC" panose="04020404030D07020202" pitchFamily="82" charset="0"/>
              <a:cs typeface="Times New Roman" panose="02020603050405020304" pitchFamily="18" charset="0"/>
            </a:endParaRPr>
          </a:p>
          <a:p>
            <a:pPr algn="just"/>
            <a:r>
              <a:rPr lang="fr-FR" sz="1100" dirty="0"/>
              <a:t>Comme chaque année, Amiens Métropole offre des places de football à destination des habitants. Vous pouvez retirer les places aux horaires des permanences. </a:t>
            </a:r>
          </a:p>
        </p:txBody>
      </p:sp>
      <p:sp>
        <p:nvSpPr>
          <p:cNvPr id="5" name="Rectangle à coins arrondis 20">
            <a:extLst>
              <a:ext uri="{FF2B5EF4-FFF2-40B4-BE49-F238E27FC236}">
                <a16:creationId xmlns:a16="http://schemas.microsoft.com/office/drawing/2014/main" id="{1E66E784-3AB7-44B6-9A3B-7291DB93657C}"/>
              </a:ext>
            </a:extLst>
          </p:cNvPr>
          <p:cNvSpPr/>
          <p:nvPr/>
        </p:nvSpPr>
        <p:spPr>
          <a:xfrm>
            <a:off x="5853610" y="2114160"/>
            <a:ext cx="3805345" cy="2195288"/>
          </a:xfrm>
          <a:prstGeom prst="roundRect">
            <a:avLst>
              <a:gd name="adj" fmla="val 4810"/>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600"/>
              </a:spcAft>
            </a:pPr>
            <a:r>
              <a:rPr lang="fr-FR" sz="1600" dirty="0"/>
              <a:t>Arrêté de circulation</a:t>
            </a:r>
          </a:p>
          <a:p>
            <a:pPr algn="just">
              <a:lnSpc>
                <a:spcPct val="107000"/>
              </a:lnSpc>
              <a:spcAft>
                <a:spcPts val="600"/>
              </a:spcAft>
            </a:pPr>
            <a:r>
              <a:rPr lang="fr-FR" sz="1100" dirty="0"/>
              <a:t>Des travaux sur le réseau téléphonique vont avoir lieu entre le 28 septembre et le 16 octobre.</a:t>
            </a:r>
          </a:p>
          <a:p>
            <a:pPr algn="just">
              <a:lnSpc>
                <a:spcPct val="107000"/>
              </a:lnSpc>
              <a:spcAft>
                <a:spcPts val="600"/>
              </a:spcAft>
            </a:pPr>
            <a:r>
              <a:rPr lang="fr-FR" sz="1100" dirty="0"/>
              <a:t>Pendant la réalisation de ces travaux, la circulation sera interdite du stop en bas de la rue du moulin (sur la D919) au panneau d’entrée du village.</a:t>
            </a:r>
          </a:p>
          <a:p>
            <a:pPr algn="just">
              <a:lnSpc>
                <a:spcPct val="107000"/>
              </a:lnSpc>
              <a:spcAft>
                <a:spcPts val="600"/>
              </a:spcAft>
            </a:pPr>
            <a:r>
              <a:rPr lang="fr-FR" sz="1100" dirty="0"/>
              <a:t>La déviation se fera par la rue des Auges. La signalisation sera effectuée par le mandataire responsable des travaux. Nous nous excusons par avance des désagréments occasionnés et vous remercions de votre compréhension.</a:t>
            </a:r>
            <a:endParaRPr lang="fr-FR" sz="1100" dirty="0">
              <a:effectLst/>
              <a:ea typeface="Calibri" panose="020F0502020204030204" pitchFamily="34" charset="0"/>
              <a:cs typeface="Times New Roman" panose="02020603050405020304" pitchFamily="18" charset="0"/>
            </a:endParaRPr>
          </a:p>
        </p:txBody>
      </p:sp>
      <p:sp>
        <p:nvSpPr>
          <p:cNvPr id="6" name="Rectangle à coins arrondis 35">
            <a:extLst>
              <a:ext uri="{FF2B5EF4-FFF2-40B4-BE49-F238E27FC236}">
                <a16:creationId xmlns:a16="http://schemas.microsoft.com/office/drawing/2014/main" id="{4E426751-E380-4286-A914-2FBA63B99F4D}"/>
              </a:ext>
            </a:extLst>
          </p:cNvPr>
          <p:cNvSpPr/>
          <p:nvPr/>
        </p:nvSpPr>
        <p:spPr>
          <a:xfrm>
            <a:off x="5853610" y="4583455"/>
            <a:ext cx="4610100" cy="2704105"/>
          </a:xfrm>
          <a:prstGeom prst="roundRect">
            <a:avLst>
              <a:gd name="adj" fmla="val 7514"/>
            </a:avLst>
          </a:prstGeom>
          <a:solidFill>
            <a:srgbClr val="70AD47">
              <a:lumMod val="40000"/>
              <a:lumOff val="60000"/>
            </a:srgbClr>
          </a:solidFill>
          <a:ln w="12700" cap="flat" cmpd="sng" algn="ctr">
            <a:solidFill>
              <a:srgbClr val="70AD47">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fr-FR" sz="1600" b="1" i="1" dirty="0">
                <a:solidFill>
                  <a:srgbClr val="2E74B5"/>
                </a:solidFill>
                <a:latin typeface="Tempus Sans ITC" panose="04020404030D07020202" pitchFamily="82" charset="0"/>
                <a:ea typeface="Calibri" panose="020F0502020204030204" pitchFamily="34" charset="0"/>
                <a:cs typeface="Times New Roman" panose="02020603050405020304" pitchFamily="18" charset="0"/>
              </a:rPr>
              <a:t>Remerciements comité des fêtes</a:t>
            </a:r>
          </a:p>
          <a:p>
            <a:pPr algn="ctr"/>
            <a:endParaRPr lang="fr-FR" sz="1600" b="1" i="1" dirty="0">
              <a:solidFill>
                <a:srgbClr val="2E74B5"/>
              </a:solidFill>
              <a:latin typeface="Tempus Sans ITC" panose="04020404030D07020202" pitchFamily="82" charset="0"/>
              <a:cs typeface="Times New Roman" panose="02020603050405020304" pitchFamily="18" charset="0"/>
            </a:endParaRPr>
          </a:p>
          <a:p>
            <a:pPr algn="just"/>
            <a:r>
              <a:rPr lang="fr-FR" sz="1100" dirty="0"/>
              <a:t>Les membres du comité des fêtes d’Allonville tiennent à remercier les exposants à la bourse aux jouets du 13 septembre 2020 ; ils ont laissé leur emplacement en parfait état de propreté et bien observé les gestes barrières, notamment le port du masque, et ce malgré la chaleur.</a:t>
            </a:r>
          </a:p>
          <a:p>
            <a:pPr algn="just"/>
            <a:r>
              <a:rPr lang="fr-FR" sz="1100" dirty="0"/>
              <a:t>Grâce à eux cette journée s’est déroulée dans un bon esprit de convivialité. Les visiteurs repartaient apparemment ravis, certains nous en ont fait part.</a:t>
            </a:r>
          </a:p>
          <a:p>
            <a:pPr algn="just"/>
            <a:r>
              <a:rPr lang="fr-FR" sz="1100" dirty="0"/>
              <a:t>Cela a permis d’animer le village le jour de sa fête annuelle et nous sommes prêts à recommencer.</a:t>
            </a:r>
          </a:p>
          <a:p>
            <a:pPr algn="just"/>
            <a:endParaRPr lang="fr-FR" sz="1100" dirty="0"/>
          </a:p>
          <a:p>
            <a:pPr algn="just"/>
            <a:r>
              <a:rPr lang="fr-FR" sz="1100" dirty="0"/>
              <a:t>Pour rappel la bourse aux jouets initialement prévue le 8 novembre 2020 à la salle polyvalente est annulée ainsi que la soirée beaujolais du 22 novembre 2020.</a:t>
            </a:r>
          </a:p>
        </p:txBody>
      </p:sp>
      <p:pic>
        <p:nvPicPr>
          <p:cNvPr id="7" name="Picture 4" descr="Football Soccer Lecteur - Images vectorielles gratuites sur Pixabay">
            <a:extLst>
              <a:ext uri="{FF2B5EF4-FFF2-40B4-BE49-F238E27FC236}">
                <a16:creationId xmlns:a16="http://schemas.microsoft.com/office/drawing/2014/main" id="{3FA67888-BCFF-4A2E-94FA-E183FF163B7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06681" y="713127"/>
            <a:ext cx="903052" cy="956904"/>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a:extLst>
              <a:ext uri="{FF2B5EF4-FFF2-40B4-BE49-F238E27FC236}">
                <a16:creationId xmlns:a16="http://schemas.microsoft.com/office/drawing/2014/main" id="{4551A6FC-C482-4823-8F14-AFA1EEE78478}"/>
              </a:ext>
            </a:extLst>
          </p:cNvPr>
          <p:cNvPicPr>
            <a:picLocks noChangeAspect="1"/>
          </p:cNvPicPr>
          <p:nvPr/>
        </p:nvPicPr>
        <p:blipFill>
          <a:blip r:embed="rId3"/>
          <a:stretch>
            <a:fillRect/>
          </a:stretch>
        </p:blipFill>
        <p:spPr>
          <a:xfrm rot="5400000">
            <a:off x="9043672" y="2848275"/>
            <a:ext cx="2195289" cy="727062"/>
          </a:xfrm>
          <a:prstGeom prst="rect">
            <a:avLst/>
          </a:prstGeom>
        </p:spPr>
      </p:pic>
    </p:spTree>
    <p:extLst>
      <p:ext uri="{BB962C8B-B14F-4D97-AF65-F5344CB8AC3E}">
        <p14:creationId xmlns:p14="http://schemas.microsoft.com/office/powerpoint/2010/main" val="100259552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495</TotalTime>
  <Words>792</Words>
  <Application>Microsoft Office PowerPoint</Application>
  <PresentationFormat>Personnalisé</PresentationFormat>
  <Paragraphs>60</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Bradley Hand ITC</vt:lpstr>
      <vt:lpstr>Calibri</vt:lpstr>
      <vt:lpstr>Calibri Light</vt:lpstr>
      <vt:lpstr>Tempus Sans ITC</vt:lpstr>
      <vt:lpstr>Thème Office</vt:lpstr>
      <vt:lpstr>Présentation PowerPoint</vt:lpstr>
      <vt:lpstr>Présentation PowerPoint</vt:lpstr>
    </vt:vector>
  </TitlesOfParts>
  <Company>FMLogistic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Pascal VANDERMOLEN</dc:creator>
  <cp:lastModifiedBy>Pascal Choquet</cp:lastModifiedBy>
  <cp:revision>73</cp:revision>
  <cp:lastPrinted>2020-09-25T16:08:00Z</cp:lastPrinted>
  <dcterms:created xsi:type="dcterms:W3CDTF">2017-09-30T08:46:49Z</dcterms:created>
  <dcterms:modified xsi:type="dcterms:W3CDTF">2020-09-25T16:08:23Z</dcterms:modified>
</cp:coreProperties>
</file>