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0691813" cy="7559675"/>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48" d="100"/>
          <a:sy n="148" d="100"/>
        </p:scale>
        <p:origin x="1482" y="258"/>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31/08/2020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15770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31/08/2020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887616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31/08/2020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24719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31/08/2020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53736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8A7253A1-BD3A-4014-A357-25D789D6AD4C}" type="datetimeFigureOut">
              <a:rPr lang="fr-FR" smtClean="0"/>
              <a:t>31/08/2020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11172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A7253A1-BD3A-4014-A357-25D789D6AD4C}" type="datetimeFigureOut">
              <a:rPr lang="fr-FR" smtClean="0"/>
              <a:t>31/08/2020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63891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4" name="Content Placeholder 3"/>
          <p:cNvSpPr>
            <a:spLocks noGrp="1"/>
          </p:cNvSpPr>
          <p:nvPr>
            <p:ph sz="half" idx="2"/>
          </p:nvPr>
        </p:nvSpPr>
        <p:spPr>
          <a:xfrm>
            <a:off x="736456" y="2761381"/>
            <a:ext cx="4523137"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6" name="Content Placeholder 5"/>
          <p:cNvSpPr>
            <a:spLocks noGrp="1"/>
          </p:cNvSpPr>
          <p:nvPr>
            <p:ph sz="quarter" idx="4"/>
          </p:nvPr>
        </p:nvSpPr>
        <p:spPr>
          <a:xfrm>
            <a:off x="5412731" y="2761381"/>
            <a:ext cx="4545413"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A7253A1-BD3A-4014-A357-25D789D6AD4C}" type="datetimeFigureOut">
              <a:rPr lang="fr-FR" smtClean="0"/>
              <a:t>31/08/2020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142571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A7253A1-BD3A-4014-A357-25D789D6AD4C}" type="datetimeFigureOut">
              <a:rPr lang="fr-FR" smtClean="0"/>
              <a:t>31/08/2020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23634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253A1-BD3A-4014-A357-25D789D6AD4C}" type="datetimeFigureOut">
              <a:rPr lang="fr-FR" smtClean="0"/>
              <a:t>31/08/2020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81418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31/08/2020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46524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31/08/2020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45571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8A7253A1-BD3A-4014-A357-25D789D6AD4C}" type="datetimeFigureOut">
              <a:rPr lang="fr-FR" smtClean="0"/>
              <a:t>31/08/2020</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4E2A14D-DA05-4C98-8AD0-9D1638E303FF}" type="slidenum">
              <a:rPr lang="fr-FR" smtClean="0"/>
              <a:t>‹N°›</a:t>
            </a:fld>
            <a:endParaRPr lang="fr-FR"/>
          </a:p>
        </p:txBody>
      </p:sp>
    </p:spTree>
    <p:extLst>
      <p:ext uri="{BB962C8B-B14F-4D97-AF65-F5344CB8AC3E}">
        <p14:creationId xmlns:p14="http://schemas.microsoft.com/office/powerpoint/2010/main" val="2386045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p:cNvGrpSpPr/>
          <p:nvPr/>
        </p:nvGrpSpPr>
        <p:grpSpPr>
          <a:xfrm>
            <a:off x="5561571" y="0"/>
            <a:ext cx="4783908" cy="1581932"/>
            <a:chOff x="5561571" y="-569"/>
            <a:chExt cx="4783908" cy="1581932"/>
          </a:xfrm>
        </p:grpSpPr>
        <p:sp>
          <p:nvSpPr>
            <p:cNvPr id="6" name="Zone de texte 1"/>
            <p:cNvSpPr txBox="1"/>
            <p:nvPr/>
          </p:nvSpPr>
          <p:spPr>
            <a:xfrm>
              <a:off x="5899359" y="-569"/>
              <a:ext cx="4446120" cy="1190271"/>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7937" dirty="0">
                  <a:solidFill>
                    <a:srgbClr val="2E74B5"/>
                  </a:solidFill>
                  <a:effectLst>
                    <a:outerShdw blurRad="50800" dist="38100" dir="2700000" algn="tl">
                      <a:srgbClr val="000000">
                        <a:alpha val="40000"/>
                      </a:srgbClr>
                    </a:outerShdw>
                  </a:effectLst>
                  <a:latin typeface="Bradley Hand ITC" panose="03070402050302030203" pitchFamily="66" charset="0"/>
                  <a:ea typeface="Calibri" panose="020F0502020204030204" pitchFamily="34" charset="0"/>
                  <a:cs typeface="Times New Roman" panose="02020603050405020304" pitchFamily="18" charset="0"/>
                </a:rPr>
                <a:t>Le Lien</a:t>
              </a:r>
              <a:endParaRPr lang="fr-FR" sz="1213" dirty="0">
                <a:ea typeface="Calibri" panose="020F0502020204030204" pitchFamily="34" charset="0"/>
                <a:cs typeface="Times New Roman" panose="02020603050405020304" pitchFamily="18" charset="0"/>
              </a:endParaRPr>
            </a:p>
          </p:txBody>
        </p:sp>
        <p:sp>
          <p:nvSpPr>
            <p:cNvPr id="5" name="Zone de texte 39"/>
            <p:cNvSpPr txBox="1"/>
            <p:nvPr/>
          </p:nvSpPr>
          <p:spPr>
            <a:xfrm rot="16200000">
              <a:off x="4948991" y="614811"/>
              <a:ext cx="1579132" cy="353971"/>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nSpc>
                  <a:spcPct val="107000"/>
                </a:lnSpc>
                <a:spcAft>
                  <a:spcPts val="882"/>
                </a:spcAft>
              </a:pPr>
              <a:r>
                <a:rPr lang="fr-FR" sz="1213" dirty="0">
                  <a:solidFill>
                    <a:srgbClr val="2E74B5"/>
                  </a:solidFill>
                  <a:effectLst>
                    <a:outerShdw blurRad="38100" dist="25400" dir="5400000" algn="ctr">
                      <a:srgbClr val="6E747A">
                        <a:alpha val="43000"/>
                      </a:srgbClr>
                    </a:outerShdw>
                  </a:effectLst>
                  <a:ea typeface="Calibri" panose="020F0502020204030204" pitchFamily="34" charset="0"/>
                  <a:cs typeface="Times New Roman" panose="02020603050405020304" pitchFamily="18" charset="0"/>
                </a:rPr>
                <a:t>www.ville-allonville.fr</a:t>
              </a:r>
              <a:endParaRPr lang="fr-FR" sz="1213" dirty="0">
                <a:ea typeface="Calibri" panose="020F0502020204030204" pitchFamily="34" charset="0"/>
                <a:cs typeface="Times New Roman" panose="02020603050405020304" pitchFamily="18" charset="0"/>
              </a:endParaRPr>
            </a:p>
          </p:txBody>
        </p:sp>
      </p:grpSp>
      <p:sp>
        <p:nvSpPr>
          <p:cNvPr id="7" name="Zone de texte 2"/>
          <p:cNvSpPr txBox="1"/>
          <p:nvPr/>
        </p:nvSpPr>
        <p:spPr>
          <a:xfrm>
            <a:off x="6209836" y="1251089"/>
            <a:ext cx="4087269" cy="420096"/>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1213" dirty="0">
                <a:latin typeface="Calibri Light" panose="020F0302020204030204" pitchFamily="34" charset="0"/>
                <a:ea typeface="Calibri" panose="020F0502020204030204" pitchFamily="34" charset="0"/>
                <a:cs typeface="Times New Roman" panose="02020603050405020304" pitchFamily="18" charset="0"/>
              </a:rPr>
              <a:t>Numéro 54 – Le 31/08/2020</a:t>
            </a:r>
            <a:endParaRPr lang="fr-FR" sz="1213" dirty="0">
              <a:ea typeface="Calibri" panose="020F0502020204030204" pitchFamily="34" charset="0"/>
              <a:cs typeface="Times New Roman" panose="02020603050405020304" pitchFamily="18" charset="0"/>
            </a:endParaRPr>
          </a:p>
          <a:p>
            <a:pPr algn="r">
              <a:lnSpc>
                <a:spcPct val="107000"/>
              </a:lnSpc>
              <a:spcAft>
                <a:spcPts val="882"/>
              </a:spcAft>
            </a:pPr>
            <a:endParaRPr lang="fr-FR" sz="1213" dirty="0">
              <a:ea typeface="Calibri" panose="020F0502020204030204" pitchFamily="34" charset="0"/>
              <a:cs typeface="Times New Roman" panose="02020603050405020304" pitchFamily="18" charset="0"/>
            </a:endParaRPr>
          </a:p>
        </p:txBody>
      </p:sp>
      <p:sp>
        <p:nvSpPr>
          <p:cNvPr id="8" name="Zone de texte 7"/>
          <p:cNvSpPr txBox="1"/>
          <p:nvPr/>
        </p:nvSpPr>
        <p:spPr>
          <a:xfrm>
            <a:off x="5327650" y="6819890"/>
            <a:ext cx="5364000" cy="554355"/>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fr-FR" sz="1400" dirty="0">
                <a:solidFill>
                  <a:srgbClr val="2E74B5"/>
                </a:solidFill>
                <a:effectLst/>
                <a:latin typeface="Tempus Sans ITC" panose="04020404030D07020202" pitchFamily="82" charset="0"/>
                <a:ea typeface="Calibri" panose="020F0502020204030204" pitchFamily="34" charset="0"/>
                <a:cs typeface="Times New Roman" panose="02020603050405020304" pitchFamily="18" charset="0"/>
              </a:rPr>
              <a:t>L’information ALLONVILLOISE</a:t>
            </a:r>
            <a:endParaRPr lang="fr-FR"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effectLst/>
                <a:latin typeface="Tempus Sans ITC" panose="04020404030D07020202" pitchFamily="82" charset="0"/>
                <a:ea typeface="Calibri" panose="020F0502020204030204" pitchFamily="34" charset="0"/>
                <a:cs typeface="Times New Roman" panose="02020603050405020304" pitchFamily="18" charset="0"/>
              </a:rPr>
              <a:t>Commune de la Somme</a:t>
            </a:r>
            <a:endParaRPr lang="fr-FR" sz="1100" dirty="0">
              <a:effectLst/>
              <a:ea typeface="Calibri" panose="020F0502020204030204" pitchFamily="34" charset="0"/>
              <a:cs typeface="Times New Roman" panose="02020603050405020304" pitchFamily="18" charset="0"/>
            </a:endParaRPr>
          </a:p>
        </p:txBody>
      </p:sp>
      <p:pic>
        <p:nvPicPr>
          <p:cNvPr id="24" name="Imag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66775" y="965781"/>
            <a:ext cx="1272740" cy="705404"/>
          </a:xfrm>
          <a:prstGeom prst="rect">
            <a:avLst/>
          </a:prstGeom>
        </p:spPr>
      </p:pic>
      <p:sp>
        <p:nvSpPr>
          <p:cNvPr id="2" name="Rectangle à coins arrondis 35">
            <a:extLst>
              <a:ext uri="{FF2B5EF4-FFF2-40B4-BE49-F238E27FC236}">
                <a16:creationId xmlns:a16="http://schemas.microsoft.com/office/drawing/2014/main" id="{CB4B779E-19B9-40C1-84E2-4F44EF1D6E0E}"/>
              </a:ext>
            </a:extLst>
          </p:cNvPr>
          <p:cNvSpPr/>
          <p:nvPr/>
        </p:nvSpPr>
        <p:spPr>
          <a:xfrm>
            <a:off x="5561571" y="1919786"/>
            <a:ext cx="4783908" cy="2124180"/>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Interventions prévues sur les arbres de la commune</a:t>
            </a:r>
          </a:p>
          <a:p>
            <a:pPr algn="ctr"/>
            <a:endParaRPr lang="fr-FR" sz="1600" b="1" i="1" dirty="0">
              <a:solidFill>
                <a:srgbClr val="2E74B5"/>
              </a:solidFill>
              <a:latin typeface="Tempus Sans ITC" panose="04020404030D07020202" pitchFamily="82" charset="0"/>
              <a:cs typeface="Times New Roman" panose="02020603050405020304" pitchFamily="18" charset="0"/>
            </a:endParaRPr>
          </a:p>
          <a:p>
            <a:pPr algn="just"/>
            <a:r>
              <a:rPr lang="fr-FR" sz="1100" dirty="0"/>
              <a:t>Les services d’Amiens Métropole sont intervenus afin d’établir un diagnostic sur l’état des arbres de la commune. Il en ressort que trois arbres sont très malades et doivent être dessouchés. Une intervention est prévue à la fin du mois de septembre : un tilleul situé place de la mare au four ainsi que deux frênes place de la mare à sable seront donc retirés et remplacés par une autre essence. </a:t>
            </a:r>
          </a:p>
        </p:txBody>
      </p:sp>
      <p:sp>
        <p:nvSpPr>
          <p:cNvPr id="4" name="Rectangle à coins arrondis 20">
            <a:extLst>
              <a:ext uri="{FF2B5EF4-FFF2-40B4-BE49-F238E27FC236}">
                <a16:creationId xmlns:a16="http://schemas.microsoft.com/office/drawing/2014/main" id="{B8F83827-C11B-4A4C-8388-E1894E85E488}"/>
              </a:ext>
            </a:extLst>
          </p:cNvPr>
          <p:cNvSpPr/>
          <p:nvPr/>
        </p:nvSpPr>
        <p:spPr>
          <a:xfrm>
            <a:off x="5561571" y="4292567"/>
            <a:ext cx="4039629" cy="2527323"/>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dirty="0"/>
              <a:t>Dégradations et vols</a:t>
            </a:r>
          </a:p>
          <a:p>
            <a:pPr algn="just">
              <a:lnSpc>
                <a:spcPct val="107000"/>
              </a:lnSpc>
              <a:spcAft>
                <a:spcPts val="600"/>
              </a:spcAft>
            </a:pPr>
            <a:r>
              <a:rPr lang="fr-FR" sz="1100" dirty="0"/>
              <a:t>Nous attirons votre attention sur la recrudescence de dégradations et de vols (véhicules et cambriolages) sur la commune. La municipalité travaille en étroite collaboration avec la gendarmerie de Villers-Bocage afin de mettre un terme rapidement à ces actes délictueux. </a:t>
            </a:r>
          </a:p>
          <a:p>
            <a:pPr algn="just">
              <a:lnSpc>
                <a:spcPct val="107000"/>
              </a:lnSpc>
              <a:spcAft>
                <a:spcPts val="600"/>
              </a:spcAft>
            </a:pPr>
            <a:r>
              <a:rPr lang="fr-FR" sz="1100" dirty="0"/>
              <a:t>Si vous êtes témoins de quoique ce soit qui pourrait aider à faire avancer les enquêtes, n’hésitez pas à vous rapprocher de la gendarmerie de Villers-Bocage. Nous vous invitons aussi à rester vigilants. </a:t>
            </a:r>
            <a:endParaRPr lang="fr-FR" sz="1100" dirty="0">
              <a:effectLst/>
              <a:ea typeface="Calibri" panose="020F0502020204030204" pitchFamily="34" charset="0"/>
              <a:cs typeface="Times New Roman" panose="02020603050405020304" pitchFamily="18" charset="0"/>
            </a:endParaRPr>
          </a:p>
        </p:txBody>
      </p:sp>
      <p:sp>
        <p:nvSpPr>
          <p:cNvPr id="9" name="Rectangle à coins arrondis 35">
            <a:extLst>
              <a:ext uri="{FF2B5EF4-FFF2-40B4-BE49-F238E27FC236}">
                <a16:creationId xmlns:a16="http://schemas.microsoft.com/office/drawing/2014/main" id="{A06922C0-AA6A-4850-B1ED-5B691A100164}"/>
              </a:ext>
            </a:extLst>
          </p:cNvPr>
          <p:cNvSpPr/>
          <p:nvPr/>
        </p:nvSpPr>
        <p:spPr>
          <a:xfrm>
            <a:off x="254309" y="708339"/>
            <a:ext cx="4875933" cy="5193572"/>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fr-FR" sz="1600" b="1" i="1" dirty="0">
              <a:solidFill>
                <a:srgbClr val="2E74B5"/>
              </a:solidFill>
              <a:latin typeface="Tempus Sans ITC" panose="04020404030D07020202" pitchFamily="82" charset="0"/>
              <a:cs typeface="Times New Roman" panose="02020603050405020304" pitchFamily="18" charset="0"/>
            </a:endParaRPr>
          </a:p>
          <a:p>
            <a:pPr algn="ctr"/>
            <a:endParaRPr lang="fr-FR" sz="1600" b="1" i="1" dirty="0">
              <a:solidFill>
                <a:srgbClr val="2E74B5"/>
              </a:solidFill>
              <a:latin typeface="Tempus Sans ITC" panose="04020404030D07020202" pitchFamily="82" charset="0"/>
              <a:cs typeface="Times New Roman" panose="02020603050405020304" pitchFamily="18" charset="0"/>
            </a:endParaRPr>
          </a:p>
          <a:p>
            <a:pPr algn="ctr"/>
            <a:endParaRPr lang="fr-FR" sz="1600" b="1" i="1" dirty="0">
              <a:solidFill>
                <a:srgbClr val="2E74B5"/>
              </a:solidFill>
              <a:latin typeface="Tempus Sans ITC" panose="04020404030D07020202" pitchFamily="82" charset="0"/>
              <a:cs typeface="Times New Roman" panose="02020603050405020304" pitchFamily="18" charset="0"/>
            </a:endParaRPr>
          </a:p>
          <a:p>
            <a:pPr algn="ctr"/>
            <a:endParaRPr lang="fr-FR" sz="1600" b="1" i="1" dirty="0">
              <a:solidFill>
                <a:srgbClr val="2E74B5"/>
              </a:solidFill>
              <a:latin typeface="Tempus Sans ITC" panose="04020404030D07020202" pitchFamily="82" charset="0"/>
              <a:cs typeface="Times New Roman" panose="02020603050405020304" pitchFamily="18" charset="0"/>
            </a:endParaRPr>
          </a:p>
          <a:p>
            <a:pPr algn="ctr"/>
            <a:endParaRPr lang="fr-FR" sz="1600" b="1" i="1" dirty="0">
              <a:solidFill>
                <a:srgbClr val="2E74B5"/>
              </a:solidFill>
              <a:latin typeface="Tempus Sans ITC" panose="04020404030D07020202" pitchFamily="82" charset="0"/>
              <a:cs typeface="Times New Roman" panose="02020603050405020304" pitchFamily="18" charset="0"/>
            </a:endParaRPr>
          </a:p>
          <a:p>
            <a:endParaRPr lang="fr-FR" sz="1100" dirty="0"/>
          </a:p>
          <a:p>
            <a:endParaRPr lang="fr-FR" sz="1100" dirty="0"/>
          </a:p>
          <a:p>
            <a:r>
              <a:rPr lang="fr-FR" sz="1100" dirty="0"/>
              <a:t>La fête du village se déroulera le dimanche 13 et le lundi 14 septembre 2020. </a:t>
            </a:r>
          </a:p>
          <a:p>
            <a:pPr algn="just"/>
            <a:endParaRPr lang="fr-FR" sz="1100" dirty="0"/>
          </a:p>
          <a:p>
            <a:pPr algn="just"/>
            <a:r>
              <a:rPr lang="fr-FR" sz="1100" dirty="0"/>
              <a:t>Le comité des fêtes organise le dimanche 13 septembre à partir de 9h00 une bourse aux jouets, articles de puériculture et un vide dressing dans la voirie Neuve et la rue de la Terrière.</a:t>
            </a:r>
          </a:p>
          <a:p>
            <a:pPr algn="just"/>
            <a:endParaRPr lang="fr-FR" sz="1100" dirty="0"/>
          </a:p>
          <a:p>
            <a:pPr algn="just"/>
            <a:r>
              <a:rPr lang="fr-FR" sz="1100" dirty="0"/>
              <a:t>Une buvette sera ouverte et le port du masque est obligatoire pour toutes les personnes âgées de plus de 11 ans, un arrêté municipal a été pris dans ce sens. </a:t>
            </a:r>
          </a:p>
          <a:p>
            <a:pPr algn="just"/>
            <a:endParaRPr lang="fr-FR" sz="1100" dirty="0"/>
          </a:p>
          <a:p>
            <a:pPr algn="just"/>
            <a:r>
              <a:rPr lang="fr-FR" sz="1100" dirty="0"/>
              <a:t>Une démonstration de danse et de zumba vous seront présentées à partir de 15h00 dans la cour de l’école par l’association « Bien être et Harmonie du corps ». </a:t>
            </a:r>
          </a:p>
          <a:p>
            <a:pPr algn="just"/>
            <a:endParaRPr lang="fr-FR" sz="1100" dirty="0"/>
          </a:p>
          <a:p>
            <a:pPr algn="just"/>
            <a:r>
              <a:rPr lang="fr-FR" sz="1100" dirty="0"/>
              <a:t>Le lundi 14 septembre, la commune offrira comme à l’accoutumée des tours de manège gratuits. L’Association Pour les Enfants d’Allonville (APEA) tiendra un stand à partir de 16h30 sur la place du village, afin de présenter ses actions en faveur des enfants du village et de l’école. Un goûter sera offert par l’association. </a:t>
            </a:r>
          </a:p>
        </p:txBody>
      </p:sp>
      <p:pic>
        <p:nvPicPr>
          <p:cNvPr id="12" name="Image 11">
            <a:extLst>
              <a:ext uri="{FF2B5EF4-FFF2-40B4-BE49-F238E27FC236}">
                <a16:creationId xmlns:a16="http://schemas.microsoft.com/office/drawing/2014/main" id="{A3DE80C4-692F-4268-91F0-4FAE65810B4E}"/>
              </a:ext>
            </a:extLst>
          </p:cNvPr>
          <p:cNvPicPr>
            <a:picLocks noChangeAspect="1"/>
          </p:cNvPicPr>
          <p:nvPr/>
        </p:nvPicPr>
        <p:blipFill>
          <a:blip r:embed="rId3"/>
          <a:stretch>
            <a:fillRect/>
          </a:stretch>
        </p:blipFill>
        <p:spPr>
          <a:xfrm>
            <a:off x="9699154" y="4848561"/>
            <a:ext cx="666750" cy="1190625"/>
          </a:xfrm>
          <a:prstGeom prst="rect">
            <a:avLst/>
          </a:prstGeom>
        </p:spPr>
      </p:pic>
      <p:pic>
        <p:nvPicPr>
          <p:cNvPr id="14" name="Picture 4" descr="Fête de Loudenvielle ! - Loudenvielle - Site officiel de la Mairie &amp; de  l'Arixo">
            <a:extLst>
              <a:ext uri="{FF2B5EF4-FFF2-40B4-BE49-F238E27FC236}">
                <a16:creationId xmlns:a16="http://schemas.microsoft.com/office/drawing/2014/main" id="{24D0DA9A-BBC5-48F1-BD05-6025BFE260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4593" y="928235"/>
            <a:ext cx="30861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0670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73953"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0" name="Rectangle 9"/>
          <p:cNvSpPr/>
          <p:nvPr/>
        </p:nvSpPr>
        <p:spPr>
          <a:xfrm>
            <a:off x="6372026"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5" name="Rectangle à coins arrondis 20">
            <a:extLst>
              <a:ext uri="{FF2B5EF4-FFF2-40B4-BE49-F238E27FC236}">
                <a16:creationId xmlns:a16="http://schemas.microsoft.com/office/drawing/2014/main" id="{F42346F7-DDCF-41A9-9ED6-856C283310EF}"/>
              </a:ext>
            </a:extLst>
          </p:cNvPr>
          <p:cNvSpPr/>
          <p:nvPr/>
        </p:nvSpPr>
        <p:spPr>
          <a:xfrm>
            <a:off x="5603483" y="733983"/>
            <a:ext cx="4877921" cy="2421340"/>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dirty="0"/>
              <a:t>Bien-Etre et Harmonie du Corps</a:t>
            </a:r>
          </a:p>
          <a:p>
            <a:pPr>
              <a:lnSpc>
                <a:spcPct val="107000"/>
              </a:lnSpc>
              <a:spcAft>
                <a:spcPts val="600"/>
              </a:spcAft>
            </a:pPr>
            <a:r>
              <a:rPr lang="fr-FR" sz="1100" dirty="0"/>
              <a:t>C’est avec beaucoup de regrets que l’association BIEN ETRE ET HARMONIE DU CORPS vous informe de la mise en sommeil temporaire de ses activités sportives.</a:t>
            </a:r>
          </a:p>
          <a:p>
            <a:pPr>
              <a:lnSpc>
                <a:spcPct val="107000"/>
              </a:lnSpc>
              <a:spcAft>
                <a:spcPts val="600"/>
              </a:spcAft>
            </a:pPr>
            <a:r>
              <a:rPr lang="fr-FR" sz="1100" dirty="0"/>
              <a:t>En effet, les impératifs sanitaires liés à la COVID 19, ne nous permettent pas de reprendre nos activités mais nous ne perdons pas espoir de nous retrouver au plus vite !!</a:t>
            </a:r>
          </a:p>
          <a:p>
            <a:pPr>
              <a:lnSpc>
                <a:spcPct val="107000"/>
              </a:lnSpc>
              <a:spcAft>
                <a:spcPts val="600"/>
              </a:spcAft>
            </a:pPr>
            <a:r>
              <a:rPr lang="fr-FR" sz="1000" dirty="0"/>
              <a:t>- Cécile THELLIER, Présidente 06 83 31 26 57</a:t>
            </a:r>
            <a:br>
              <a:rPr lang="fr-FR" sz="1000" dirty="0"/>
            </a:br>
            <a:r>
              <a:rPr lang="fr-FR" sz="1000" dirty="0"/>
              <a:t>- Chantal MOLON, Vice-Présidente 03 22 93 04 97</a:t>
            </a:r>
            <a:br>
              <a:rPr lang="fr-FR" sz="1000" dirty="0"/>
            </a:br>
            <a:r>
              <a:rPr lang="fr-FR" sz="1000" dirty="0"/>
              <a:t>- Danielle PRIVET, Trésorière 03 22 93 02 72</a:t>
            </a:r>
            <a:br>
              <a:rPr lang="fr-FR" sz="1000" dirty="0"/>
            </a:br>
            <a:r>
              <a:rPr lang="fr-FR" sz="1000" dirty="0"/>
              <a:t>- Danièle LEMAITRE, secrétaire 03 22 93 64 66</a:t>
            </a:r>
          </a:p>
          <a:p>
            <a:pPr algn="ctr">
              <a:lnSpc>
                <a:spcPct val="107000"/>
              </a:lnSpc>
              <a:spcAft>
                <a:spcPts val="600"/>
              </a:spcAft>
            </a:pPr>
            <a:endParaRPr lang="fr-FR" sz="1100" dirty="0">
              <a:effectLst/>
              <a:ea typeface="Calibri" panose="020F0502020204030204" pitchFamily="34" charset="0"/>
              <a:cs typeface="Times New Roman" panose="02020603050405020304" pitchFamily="18" charset="0"/>
            </a:endParaRPr>
          </a:p>
        </p:txBody>
      </p:sp>
      <p:sp>
        <p:nvSpPr>
          <p:cNvPr id="6" name="Rectangle à coins arrondis 35">
            <a:extLst>
              <a:ext uri="{FF2B5EF4-FFF2-40B4-BE49-F238E27FC236}">
                <a16:creationId xmlns:a16="http://schemas.microsoft.com/office/drawing/2014/main" id="{4A26903E-32F6-4AB7-86CA-A4A4B6B9C950}"/>
              </a:ext>
            </a:extLst>
          </p:cNvPr>
          <p:cNvSpPr/>
          <p:nvPr/>
        </p:nvSpPr>
        <p:spPr>
          <a:xfrm>
            <a:off x="5603483" y="3683246"/>
            <a:ext cx="3121954" cy="2028534"/>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Naissances</a:t>
            </a:r>
          </a:p>
          <a:p>
            <a:pPr algn="ctr"/>
            <a:endParaRPr lang="fr-FR" sz="1600" b="1" i="1" dirty="0">
              <a:solidFill>
                <a:srgbClr val="2E74B5"/>
              </a:solidFill>
              <a:latin typeface="Tempus Sans ITC" panose="04020404030D07020202" pitchFamily="82" charset="0"/>
              <a:cs typeface="Times New Roman" panose="02020603050405020304" pitchFamily="18" charset="0"/>
            </a:endParaRPr>
          </a:p>
          <a:p>
            <a:r>
              <a:rPr lang="fr-FR" sz="1100" dirty="0"/>
              <a:t>Félicitations aux heureux parents et bienvenue aux nouveaux nés de la commune</a:t>
            </a:r>
          </a:p>
          <a:p>
            <a:endParaRPr lang="fr-FR" sz="1100" dirty="0"/>
          </a:p>
          <a:p>
            <a:r>
              <a:rPr lang="fr-FR" sz="1000" dirty="0"/>
              <a:t>ABKHE </a:t>
            </a:r>
            <a:r>
              <a:rPr lang="fr-FR" sz="1000" dirty="0" err="1"/>
              <a:t>Qassim</a:t>
            </a:r>
            <a:r>
              <a:rPr lang="fr-FR" sz="1000" dirty="0"/>
              <a:t>, Abdelkrim, Saad 10/06/2020</a:t>
            </a:r>
          </a:p>
          <a:p>
            <a:r>
              <a:rPr lang="fr-FR" sz="1000" dirty="0"/>
              <a:t>VERDIER </a:t>
            </a:r>
            <a:r>
              <a:rPr lang="fr-FR" sz="1000" dirty="0" err="1"/>
              <a:t>Milann</a:t>
            </a:r>
            <a:r>
              <a:rPr lang="fr-FR" sz="1000" dirty="0"/>
              <a:t>, Joffrey, Teddy 20/07/2020</a:t>
            </a:r>
          </a:p>
          <a:p>
            <a:r>
              <a:rPr lang="fr-FR" sz="1000" dirty="0"/>
              <a:t>PARTON Alix, Lucas, Thomas 23/07/2020</a:t>
            </a:r>
          </a:p>
          <a:p>
            <a:r>
              <a:rPr lang="fr-FR" sz="1000" dirty="0"/>
              <a:t>RODRIGUES ALVES Sacha 01/08/2020 0</a:t>
            </a:r>
          </a:p>
          <a:p>
            <a:r>
              <a:rPr lang="fr-FR" sz="1000" dirty="0"/>
              <a:t>ROUSSEL Gabin, Pierre, Emmanuel 13/08/2020</a:t>
            </a:r>
          </a:p>
        </p:txBody>
      </p:sp>
      <p:sp>
        <p:nvSpPr>
          <p:cNvPr id="7" name="Rectangle à coins arrondis 20">
            <a:extLst>
              <a:ext uri="{FF2B5EF4-FFF2-40B4-BE49-F238E27FC236}">
                <a16:creationId xmlns:a16="http://schemas.microsoft.com/office/drawing/2014/main" id="{A01DB343-59DB-4231-A11D-8FA19AADA6AB}"/>
              </a:ext>
            </a:extLst>
          </p:cNvPr>
          <p:cNvSpPr/>
          <p:nvPr/>
        </p:nvSpPr>
        <p:spPr>
          <a:xfrm>
            <a:off x="467985" y="1137521"/>
            <a:ext cx="4877921" cy="2421340"/>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dirty="0"/>
              <a:t>Maison Calisson (Maison d’Assistantes Maternelles)</a:t>
            </a:r>
          </a:p>
          <a:p>
            <a:pPr algn="just">
              <a:lnSpc>
                <a:spcPct val="107000"/>
              </a:lnSpc>
              <a:spcAft>
                <a:spcPts val="600"/>
              </a:spcAft>
            </a:pPr>
            <a:r>
              <a:rPr lang="fr-FR" sz="1100" dirty="0"/>
              <a:t>La Maison Calisson recherche des passionnés de peinture, de jardin, de musique ou toutes autres activités qui seraient intéressés pour partager leur passion avec les enfants et l'équipe de la Maison Calisson et ainsi les éveiller à ce qui peut être fait dans notre commune d'</a:t>
            </a:r>
            <a:r>
              <a:rPr lang="fr-FR" sz="1100" dirty="0" err="1"/>
              <a:t>Allonvillle</a:t>
            </a:r>
            <a:r>
              <a:rPr lang="fr-FR" sz="1100" dirty="0"/>
              <a:t>. </a:t>
            </a:r>
          </a:p>
          <a:p>
            <a:pPr algn="just">
              <a:lnSpc>
                <a:spcPct val="107000"/>
              </a:lnSpc>
              <a:spcAft>
                <a:spcPts val="600"/>
              </a:spcAft>
            </a:pPr>
            <a:r>
              <a:rPr lang="fr-FR" sz="1100" dirty="0"/>
              <a:t>N'hésitez pas à vous rapprocher de Aude BELLAIS, fondatrice de la Maison Calisson, au 03.22.43.71.61 ou par mail : maisoncalisson@gmail.com</a:t>
            </a:r>
          </a:p>
          <a:p>
            <a:pPr algn="ctr">
              <a:lnSpc>
                <a:spcPct val="107000"/>
              </a:lnSpc>
              <a:spcAft>
                <a:spcPts val="600"/>
              </a:spcAft>
            </a:pPr>
            <a:endParaRPr lang="fr-FR" sz="1100" dirty="0">
              <a:effectLst/>
              <a:ea typeface="Calibri" panose="020F0502020204030204" pitchFamily="34" charset="0"/>
              <a:cs typeface="Times New Roman" panose="02020603050405020304" pitchFamily="18" charset="0"/>
            </a:endParaRPr>
          </a:p>
        </p:txBody>
      </p:sp>
      <p:pic>
        <p:nvPicPr>
          <p:cNvPr id="8" name="Picture 2" descr="Les Matelles - Pré-inscription aux écoles maternelles et élémentaires">
            <a:extLst>
              <a:ext uri="{FF2B5EF4-FFF2-40B4-BE49-F238E27FC236}">
                <a16:creationId xmlns:a16="http://schemas.microsoft.com/office/drawing/2014/main" id="{CFD790F0-5179-4481-8BB1-546C1B6A15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3519" y="3911700"/>
            <a:ext cx="2905125" cy="15716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Naissance - Mairie de Vanzy">
            <a:extLst>
              <a:ext uri="{FF2B5EF4-FFF2-40B4-BE49-F238E27FC236}">
                <a16:creationId xmlns:a16="http://schemas.microsoft.com/office/drawing/2014/main" id="{17F44010-14AA-4D57-97E1-E8526054AD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73119" y="4161110"/>
            <a:ext cx="1436419" cy="947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59552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484</TotalTime>
  <Words>589</Words>
  <Application>Microsoft Office PowerPoint</Application>
  <PresentationFormat>Personnalisé</PresentationFormat>
  <Paragraphs>43</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Bradley Hand ITC</vt:lpstr>
      <vt:lpstr>Calibri</vt:lpstr>
      <vt:lpstr>Calibri Light</vt:lpstr>
      <vt:lpstr>Tempus Sans ITC</vt:lpstr>
      <vt:lpstr>Thème Office</vt:lpstr>
      <vt:lpstr>Présentation PowerPoint</vt:lpstr>
      <vt:lpstr>Présentation PowerPoint</vt:lpstr>
    </vt:vector>
  </TitlesOfParts>
  <Company>FMLogistic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 VANDERMOLEN</dc:creator>
  <cp:lastModifiedBy>Pascal Choquet</cp:lastModifiedBy>
  <cp:revision>71</cp:revision>
  <cp:lastPrinted>2018-02-10T10:31:20Z</cp:lastPrinted>
  <dcterms:created xsi:type="dcterms:W3CDTF">2017-09-30T08:46:49Z</dcterms:created>
  <dcterms:modified xsi:type="dcterms:W3CDTF">2020-08-31T15:22:36Z</dcterms:modified>
</cp:coreProperties>
</file>