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0691813" cy="7559675"/>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7" d="100"/>
          <a:sy n="107" d="100"/>
        </p:scale>
        <p:origin x="-282" y="90"/>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09/11/2021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157706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09/11/2021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887616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09/11/2021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24719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09/11/2021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537361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fr-FR"/>
              <a:t>Modifiez le style du titre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8A7253A1-BD3A-4014-A357-25D789D6AD4C}" type="datetimeFigureOut">
              <a:rPr lang="fr-FR" smtClean="0"/>
              <a:t>09/11/2021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11172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A7253A1-BD3A-4014-A357-25D789D6AD4C}" type="datetimeFigureOut">
              <a:rPr lang="fr-FR" smtClean="0"/>
              <a:t>09/11/2021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63891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4" name="Content Placeholder 3"/>
          <p:cNvSpPr>
            <a:spLocks noGrp="1"/>
          </p:cNvSpPr>
          <p:nvPr>
            <p:ph sz="half" idx="2"/>
          </p:nvPr>
        </p:nvSpPr>
        <p:spPr>
          <a:xfrm>
            <a:off x="736456" y="2761381"/>
            <a:ext cx="4523137"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6" name="Content Placeholder 5"/>
          <p:cNvSpPr>
            <a:spLocks noGrp="1"/>
          </p:cNvSpPr>
          <p:nvPr>
            <p:ph sz="quarter" idx="4"/>
          </p:nvPr>
        </p:nvSpPr>
        <p:spPr>
          <a:xfrm>
            <a:off x="5412731" y="2761381"/>
            <a:ext cx="4545413"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A7253A1-BD3A-4014-A357-25D789D6AD4C}" type="datetimeFigureOut">
              <a:rPr lang="fr-FR" smtClean="0"/>
              <a:t>09/11/2021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142571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A7253A1-BD3A-4014-A357-25D789D6AD4C}" type="datetimeFigureOut">
              <a:rPr lang="fr-FR" smtClean="0"/>
              <a:t>09/11/2021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23634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253A1-BD3A-4014-A357-25D789D6AD4C}" type="datetimeFigureOut">
              <a:rPr lang="fr-FR" smtClean="0"/>
              <a:t>09/11/2021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81418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09/11/2021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46524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fr-FR"/>
              <a:t>Cliquez sur l'icône pour ajouter une image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09/11/2021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455711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8A7253A1-BD3A-4014-A357-25D789D6AD4C}" type="datetimeFigureOut">
              <a:rPr lang="fr-FR" smtClean="0"/>
              <a:t>09/11/2021</a:t>
            </a:fld>
            <a:endParaRPr lang="fr-F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4E2A14D-DA05-4C98-8AD0-9D1638E303FF}" type="slidenum">
              <a:rPr lang="fr-FR" smtClean="0"/>
              <a:t>‹N°›</a:t>
            </a:fld>
            <a:endParaRPr lang="fr-FR"/>
          </a:p>
        </p:txBody>
      </p:sp>
    </p:spTree>
    <p:extLst>
      <p:ext uri="{BB962C8B-B14F-4D97-AF65-F5344CB8AC3E}">
        <p14:creationId xmlns:p14="http://schemas.microsoft.com/office/powerpoint/2010/main" val="2386045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p:cNvGrpSpPr/>
          <p:nvPr/>
        </p:nvGrpSpPr>
        <p:grpSpPr>
          <a:xfrm>
            <a:off x="5561571" y="78087"/>
            <a:ext cx="4783908" cy="1581932"/>
            <a:chOff x="5561571" y="-569"/>
            <a:chExt cx="4783908" cy="1581932"/>
          </a:xfrm>
        </p:grpSpPr>
        <p:sp>
          <p:nvSpPr>
            <p:cNvPr id="6" name="Zone de texte 1"/>
            <p:cNvSpPr txBox="1"/>
            <p:nvPr/>
          </p:nvSpPr>
          <p:spPr>
            <a:xfrm>
              <a:off x="5899359" y="-569"/>
              <a:ext cx="4446120" cy="1190271"/>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7937" dirty="0">
                  <a:solidFill>
                    <a:srgbClr val="2E74B5"/>
                  </a:solidFill>
                  <a:effectLst>
                    <a:outerShdw blurRad="50800" dist="38100" dir="2700000" algn="tl">
                      <a:srgbClr val="000000">
                        <a:alpha val="40000"/>
                      </a:srgbClr>
                    </a:outerShdw>
                  </a:effectLst>
                  <a:latin typeface="Bradley Hand ITC" panose="03070402050302030203" pitchFamily="66" charset="0"/>
                  <a:ea typeface="Calibri" panose="020F0502020204030204" pitchFamily="34" charset="0"/>
                  <a:cs typeface="Times New Roman" panose="02020603050405020304" pitchFamily="18" charset="0"/>
                </a:rPr>
                <a:t>Le Lien</a:t>
              </a:r>
              <a:endParaRPr lang="fr-FR" sz="1213" dirty="0">
                <a:ea typeface="Calibri" panose="020F0502020204030204" pitchFamily="34" charset="0"/>
                <a:cs typeface="Times New Roman" panose="02020603050405020304" pitchFamily="18" charset="0"/>
              </a:endParaRPr>
            </a:p>
          </p:txBody>
        </p:sp>
        <p:sp>
          <p:nvSpPr>
            <p:cNvPr id="5" name="Zone de texte 39"/>
            <p:cNvSpPr txBox="1"/>
            <p:nvPr/>
          </p:nvSpPr>
          <p:spPr>
            <a:xfrm rot="16200000">
              <a:off x="4948991" y="614811"/>
              <a:ext cx="1579132" cy="353971"/>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nSpc>
                  <a:spcPct val="107000"/>
                </a:lnSpc>
                <a:spcAft>
                  <a:spcPts val="882"/>
                </a:spcAft>
              </a:pPr>
              <a:r>
                <a:rPr lang="fr-FR" sz="1213" dirty="0">
                  <a:solidFill>
                    <a:srgbClr val="2E74B5"/>
                  </a:solidFill>
                  <a:effectLst>
                    <a:outerShdw blurRad="38100" dist="25400" dir="5400000" algn="ctr">
                      <a:srgbClr val="6E747A">
                        <a:alpha val="43000"/>
                      </a:srgbClr>
                    </a:outerShdw>
                  </a:effectLst>
                  <a:ea typeface="Calibri" panose="020F0502020204030204" pitchFamily="34" charset="0"/>
                  <a:cs typeface="Times New Roman" panose="02020603050405020304" pitchFamily="18" charset="0"/>
                </a:rPr>
                <a:t>www.ville-allonville.fr</a:t>
              </a:r>
              <a:endParaRPr lang="fr-FR" sz="1213" dirty="0">
                <a:ea typeface="Calibri" panose="020F0502020204030204" pitchFamily="34" charset="0"/>
                <a:cs typeface="Times New Roman" panose="02020603050405020304" pitchFamily="18" charset="0"/>
              </a:endParaRPr>
            </a:p>
          </p:txBody>
        </p:sp>
      </p:grpSp>
      <p:sp>
        <p:nvSpPr>
          <p:cNvPr id="9" name="Rectangle 8"/>
          <p:cNvSpPr/>
          <p:nvPr/>
        </p:nvSpPr>
        <p:spPr>
          <a:xfrm>
            <a:off x="937325"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7" name="Zone de texte 2"/>
          <p:cNvSpPr txBox="1"/>
          <p:nvPr/>
        </p:nvSpPr>
        <p:spPr>
          <a:xfrm>
            <a:off x="6190786" y="1329176"/>
            <a:ext cx="4087269" cy="420096"/>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1213" dirty="0">
                <a:latin typeface="Calibri Light" panose="020F0302020204030204" pitchFamily="34" charset="0"/>
                <a:ea typeface="Calibri" panose="020F0502020204030204" pitchFamily="34" charset="0"/>
                <a:cs typeface="Times New Roman" panose="02020603050405020304" pitchFamily="18" charset="0"/>
              </a:rPr>
              <a:t>Numéro 71 – Le 09 novembre 2021</a:t>
            </a:r>
            <a:endParaRPr lang="fr-FR" sz="1213" dirty="0">
              <a:ea typeface="Calibri" panose="020F0502020204030204" pitchFamily="34" charset="0"/>
              <a:cs typeface="Times New Roman" panose="02020603050405020304" pitchFamily="18" charset="0"/>
            </a:endParaRPr>
          </a:p>
        </p:txBody>
      </p:sp>
      <p:sp>
        <p:nvSpPr>
          <p:cNvPr id="20" name="Rectangle à coins arrondis 37">
            <a:extLst>
              <a:ext uri="{FF2B5EF4-FFF2-40B4-BE49-F238E27FC236}">
                <a16:creationId xmlns:a16="http://schemas.microsoft.com/office/drawing/2014/main" xmlns="" id="{9BBC3D72-7114-4DC6-B8D8-E006ABB03508}"/>
              </a:ext>
            </a:extLst>
          </p:cNvPr>
          <p:cNvSpPr/>
          <p:nvPr/>
        </p:nvSpPr>
        <p:spPr>
          <a:xfrm>
            <a:off x="6676261" y="2047922"/>
            <a:ext cx="3359953" cy="2452112"/>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Cérémonie du 11 Novembre</a:t>
            </a:r>
          </a:p>
          <a:p>
            <a:pPr algn="ctr"/>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pPr algn="ctr"/>
            <a:r>
              <a:rPr lang="fr-FR" sz="1100" dirty="0"/>
              <a:t>Nous vous donnons rendez-vous à 11h30 au monument aux morts pour la</a:t>
            </a:r>
          </a:p>
          <a:p>
            <a:pPr algn="ctr"/>
            <a:r>
              <a:rPr lang="fr-FR" sz="1100" dirty="0"/>
              <a:t>cérémonie commémorative de l’armistice de la 1ère guerre mondiale.</a:t>
            </a:r>
          </a:p>
          <a:p>
            <a:pPr algn="ctr"/>
            <a:r>
              <a:rPr lang="fr-FR" sz="1100" dirty="0"/>
              <a:t>Ce moment de recueillement et d’hommage aux soldats morts pour la France sera  suivi du  verre de l’amitié organisé à la salle des mariages.</a:t>
            </a:r>
          </a:p>
          <a:p>
            <a:pPr algn="ctr"/>
            <a:r>
              <a:rPr lang="fr-FR" sz="1100" dirty="0"/>
              <a:t>Compte tenu des contraintes sanitaires toujours en vigueur, le </a:t>
            </a:r>
            <a:r>
              <a:rPr lang="fr-FR" sz="1100" dirty="0" err="1"/>
              <a:t>pass</a:t>
            </a:r>
            <a:r>
              <a:rPr lang="fr-FR" sz="1100" dirty="0"/>
              <a:t> sanitaire reste obligatoire pour cette manifestation conviviale. </a:t>
            </a:r>
          </a:p>
        </p:txBody>
      </p:sp>
      <p:sp>
        <p:nvSpPr>
          <p:cNvPr id="15" name="Rectangle à coins arrondis 38">
            <a:extLst>
              <a:ext uri="{FF2B5EF4-FFF2-40B4-BE49-F238E27FC236}">
                <a16:creationId xmlns:a16="http://schemas.microsoft.com/office/drawing/2014/main" xmlns="" id="{8B8C29FD-0549-4120-8BBC-9A47E5FA4506}"/>
              </a:ext>
            </a:extLst>
          </p:cNvPr>
          <p:cNvSpPr/>
          <p:nvPr/>
        </p:nvSpPr>
        <p:spPr>
          <a:xfrm>
            <a:off x="5811390" y="4941712"/>
            <a:ext cx="3930527" cy="1960625"/>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b="1" i="1" dirty="0" err="1">
                <a:solidFill>
                  <a:srgbClr val="FFFFFF"/>
                </a:solidFill>
                <a:latin typeface="Tempus Sans ITC" panose="04020404030D07020202" pitchFamily="82" charset="0"/>
                <a:ea typeface="Calibri" panose="020F0502020204030204" pitchFamily="34" charset="0"/>
                <a:cs typeface="Times New Roman" panose="02020603050405020304" pitchFamily="18" charset="0"/>
              </a:rPr>
              <a:t>Resago</a:t>
            </a:r>
            <a:endParaRPr lang="fr-FR" sz="1600" b="1" i="1" dirty="0">
              <a:solidFill>
                <a:srgbClr val="FFFFFF"/>
              </a:solidFill>
              <a:latin typeface="Tempus Sans ITC" panose="04020404030D07020202" pitchFamily="82" charset="0"/>
              <a:ea typeface="Calibri" panose="020F0502020204030204" pitchFamily="34" charset="0"/>
              <a:cs typeface="Times New Roman" panose="02020603050405020304" pitchFamily="18" charset="0"/>
            </a:endParaRPr>
          </a:p>
          <a:p>
            <a:pPr algn="ctr">
              <a:lnSpc>
                <a:spcPct val="107000"/>
              </a:lnSpc>
              <a:spcAft>
                <a:spcPts val="600"/>
              </a:spcAft>
            </a:pPr>
            <a:r>
              <a:rPr lang="fr-FR" sz="1100" dirty="0"/>
              <a:t>La mise en place de ce nouveau service de transport collectif AMETIS, proposé par Amiens Métropole, connaît des dysfonctionnements non négligeables signalés par des administrés/usagers.</a:t>
            </a:r>
          </a:p>
          <a:p>
            <a:pPr algn="ctr">
              <a:lnSpc>
                <a:spcPct val="107000"/>
              </a:lnSpc>
              <a:spcAft>
                <a:spcPts val="600"/>
              </a:spcAft>
            </a:pPr>
            <a:r>
              <a:rPr lang="fr-FR" sz="1100" dirty="0"/>
              <a:t>Mme le maire a pris l’attache du service compétent au sein d’Amiens Métropole afin d’améliorer au plus vite cette offre de « transport à la demande ». </a:t>
            </a:r>
          </a:p>
        </p:txBody>
      </p:sp>
      <p:pic>
        <p:nvPicPr>
          <p:cNvPr id="1026" name="Picture 2" descr="Déclaration de travaux - Saint Quentin Fallavier">
            <a:extLst>
              <a:ext uri="{FF2B5EF4-FFF2-40B4-BE49-F238E27FC236}">
                <a16:creationId xmlns:a16="http://schemas.microsoft.com/office/drawing/2014/main" xmlns="" id="{D4631976-B87C-4B39-83FD-0A7CB07DFAE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02166" y="643064"/>
            <a:ext cx="1347856" cy="775017"/>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à coins arrondis 38">
            <a:extLst>
              <a:ext uri="{FF2B5EF4-FFF2-40B4-BE49-F238E27FC236}">
                <a16:creationId xmlns:a16="http://schemas.microsoft.com/office/drawing/2014/main" xmlns="" id="{7E8BB39B-99F1-485B-B58B-4C90E3110DEF}"/>
              </a:ext>
            </a:extLst>
          </p:cNvPr>
          <p:cNvSpPr/>
          <p:nvPr/>
        </p:nvSpPr>
        <p:spPr>
          <a:xfrm>
            <a:off x="623705" y="1261116"/>
            <a:ext cx="3671586" cy="1800074"/>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b="1" i="1" dirty="0">
                <a:solidFill>
                  <a:srgbClr val="FFFFFF"/>
                </a:solidFill>
                <a:latin typeface="Tempus Sans ITC" panose="04020404030D07020202" pitchFamily="82" charset="0"/>
                <a:ea typeface="Calibri" panose="020F0502020204030204" pitchFamily="34" charset="0"/>
                <a:cs typeface="Times New Roman" panose="02020603050405020304" pitchFamily="18" charset="0"/>
              </a:rPr>
              <a:t>Urbanisme (permis de construire, déclarations préalables de travaux)</a:t>
            </a:r>
          </a:p>
          <a:p>
            <a:pPr algn="ctr">
              <a:lnSpc>
                <a:spcPct val="107000"/>
              </a:lnSpc>
              <a:spcAft>
                <a:spcPts val="600"/>
              </a:spcAft>
            </a:pPr>
            <a:r>
              <a:rPr lang="fr-FR" sz="1100" dirty="0"/>
              <a:t>Monsieur </a:t>
            </a:r>
            <a:r>
              <a:rPr lang="fr-FR" sz="1100" dirty="0" err="1"/>
              <a:t>Aimard</a:t>
            </a:r>
            <a:r>
              <a:rPr lang="fr-FR" sz="1100" dirty="0"/>
              <a:t>, instructeur des actes d’urbanisme de notre commune, assurera une permanence en mairie le jeudi 18 novembre de 14 h à 16h.</a:t>
            </a:r>
          </a:p>
          <a:p>
            <a:pPr algn="ctr">
              <a:lnSpc>
                <a:spcPct val="107000"/>
              </a:lnSpc>
              <a:spcAft>
                <a:spcPts val="600"/>
              </a:spcAft>
            </a:pPr>
            <a:r>
              <a:rPr lang="fr-FR" sz="1100" dirty="0"/>
              <a:t>Il pourra utilement vous conseiller pour la rédaction de vos demandes et déclarations. </a:t>
            </a:r>
          </a:p>
        </p:txBody>
      </p:sp>
      <p:pic>
        <p:nvPicPr>
          <p:cNvPr id="1028" name="Picture 4" descr="Icône De Calendrier Noir Simple Avec 20 Date De Novembre Sur Blanc Clip Art  Libres De Droits , Vecteurs Et Illustration. Image 89519401.">
            <a:extLst>
              <a:ext uri="{FF2B5EF4-FFF2-40B4-BE49-F238E27FC236}">
                <a16:creationId xmlns:a16="http://schemas.microsoft.com/office/drawing/2014/main" xmlns="" id="{921A5DE7-24A3-4D4F-942F-F00517DCB3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6161" y="2161153"/>
            <a:ext cx="970967" cy="97096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ictogramme pour le site de la ville de Gournay-sur-Marne - appelez moi M.  Ben">
            <a:extLst>
              <a:ext uri="{FF2B5EF4-FFF2-40B4-BE49-F238E27FC236}">
                <a16:creationId xmlns:a16="http://schemas.microsoft.com/office/drawing/2014/main" xmlns="" id="{2806B773-DCF7-49CA-9859-1C5EF9684A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3705" y="3421434"/>
            <a:ext cx="1258093" cy="910211"/>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à coins arrondis 37">
            <a:extLst>
              <a:ext uri="{FF2B5EF4-FFF2-40B4-BE49-F238E27FC236}">
                <a16:creationId xmlns:a16="http://schemas.microsoft.com/office/drawing/2014/main" xmlns="" id="{204125E0-F23E-47CD-8896-2DAD4AC51DCC}"/>
              </a:ext>
            </a:extLst>
          </p:cNvPr>
          <p:cNvSpPr/>
          <p:nvPr/>
        </p:nvSpPr>
        <p:spPr>
          <a:xfrm>
            <a:off x="1459796" y="4190832"/>
            <a:ext cx="3161109" cy="1800074"/>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Remerciements/Fleurissement</a:t>
            </a:r>
          </a:p>
          <a:p>
            <a:pPr algn="ctr"/>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pPr algn="ctr"/>
            <a:r>
              <a:rPr lang="fr-FR" sz="1100" dirty="0"/>
              <a:t>Des bénévoles ont récemment procédé au nettoyage et au fleurissement des abords du monument aux morts. </a:t>
            </a:r>
          </a:p>
          <a:p>
            <a:pPr algn="ctr"/>
            <a:r>
              <a:rPr lang="fr-FR" sz="1100" dirty="0"/>
              <a:t>A l’approche des cérémonies de commémoration, ce geste est d’autant plus apprécié par la municipalité qui les remercie chaleureusement.</a:t>
            </a:r>
          </a:p>
        </p:txBody>
      </p:sp>
      <p:pic>
        <p:nvPicPr>
          <p:cNvPr id="4" name="Picture 2" descr="C:\Users\a.boche\Desktop\logo Allonville.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01644" y="1095414"/>
            <a:ext cx="1080392" cy="715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0670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73953"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0" name="Rectangle 9"/>
          <p:cNvSpPr/>
          <p:nvPr/>
        </p:nvSpPr>
        <p:spPr>
          <a:xfrm>
            <a:off x="6372026"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7" name="Rectangle à coins arrondis 37">
            <a:extLst>
              <a:ext uri="{FF2B5EF4-FFF2-40B4-BE49-F238E27FC236}">
                <a16:creationId xmlns:a16="http://schemas.microsoft.com/office/drawing/2014/main" xmlns="" id="{8C2031A5-7B21-4B2B-8570-417096422F7B}"/>
              </a:ext>
            </a:extLst>
          </p:cNvPr>
          <p:cNvSpPr/>
          <p:nvPr/>
        </p:nvSpPr>
        <p:spPr>
          <a:xfrm>
            <a:off x="528036" y="717724"/>
            <a:ext cx="3194416" cy="1960625"/>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Sièges de salle de réunion</a:t>
            </a:r>
          </a:p>
          <a:p>
            <a:pPr algn="ctr"/>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r>
              <a:rPr lang="fr-FR" sz="1100" dirty="0"/>
              <a:t>En raison d’une dotation de sièges pour la salle des mariages (don reçu par Mme le maire), certains fauteuils et chaises, constituant un surplus, sont proposés à l’achat, prioritairement aux allonvillois(es). Renseignements en mairie, auprès de Mme Lemaître</a:t>
            </a:r>
          </a:p>
        </p:txBody>
      </p:sp>
      <p:sp>
        <p:nvSpPr>
          <p:cNvPr id="8" name="Rectangle à coins arrondis 38">
            <a:extLst>
              <a:ext uri="{FF2B5EF4-FFF2-40B4-BE49-F238E27FC236}">
                <a16:creationId xmlns:a16="http://schemas.microsoft.com/office/drawing/2014/main" xmlns="" id="{4F8F8AAC-32D5-44EC-97C9-7A07EF057ADB}"/>
              </a:ext>
            </a:extLst>
          </p:cNvPr>
          <p:cNvSpPr/>
          <p:nvPr/>
        </p:nvSpPr>
        <p:spPr>
          <a:xfrm>
            <a:off x="968971" y="2977046"/>
            <a:ext cx="3667879" cy="1537786"/>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b="1" i="1" dirty="0">
                <a:solidFill>
                  <a:srgbClr val="FFFFFF"/>
                </a:solidFill>
                <a:latin typeface="Tempus Sans ITC" panose="04020404030D07020202" pitchFamily="82" charset="0"/>
                <a:ea typeface="Calibri" panose="020F0502020204030204" pitchFamily="34" charset="0"/>
                <a:cs typeface="Times New Roman" panose="02020603050405020304" pitchFamily="18" charset="0"/>
              </a:rPr>
              <a:t>Collecte des déchets ménagers</a:t>
            </a:r>
          </a:p>
          <a:p>
            <a:pPr algn="ctr">
              <a:lnSpc>
                <a:spcPct val="107000"/>
              </a:lnSpc>
              <a:spcAft>
                <a:spcPts val="600"/>
              </a:spcAft>
            </a:pPr>
            <a:r>
              <a:rPr lang="fr-FR" sz="1100" dirty="0"/>
              <a:t>En raison du jour férié, jeudi 11 novembre, l’enlèvement des ordures ménagères est décalé et reporté au samedi 13 novembre.</a:t>
            </a:r>
          </a:p>
        </p:txBody>
      </p:sp>
      <p:sp>
        <p:nvSpPr>
          <p:cNvPr id="12" name="Rectangle à coins arrondis 38">
            <a:extLst>
              <a:ext uri="{FF2B5EF4-FFF2-40B4-BE49-F238E27FC236}">
                <a16:creationId xmlns:a16="http://schemas.microsoft.com/office/drawing/2014/main" xmlns="" id="{114527C3-FE68-41EF-9E23-D11BCC4001B6}"/>
              </a:ext>
            </a:extLst>
          </p:cNvPr>
          <p:cNvSpPr/>
          <p:nvPr/>
        </p:nvSpPr>
        <p:spPr>
          <a:xfrm>
            <a:off x="5280481" y="786981"/>
            <a:ext cx="5283757" cy="6203963"/>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b="1" i="1" dirty="0">
                <a:solidFill>
                  <a:srgbClr val="FFFFFF"/>
                </a:solidFill>
                <a:latin typeface="Tempus Sans ITC" panose="04020404030D07020202" pitchFamily="82" charset="0"/>
                <a:ea typeface="Calibri" panose="020F0502020204030204" pitchFamily="34" charset="0"/>
                <a:cs typeface="Times New Roman" panose="02020603050405020304" pitchFamily="18" charset="0"/>
              </a:rPr>
              <a:t>Atelier Compostage</a:t>
            </a:r>
          </a:p>
          <a:p>
            <a:pPr algn="just">
              <a:lnSpc>
                <a:spcPct val="107000"/>
              </a:lnSpc>
              <a:spcAft>
                <a:spcPts val="600"/>
              </a:spcAft>
            </a:pPr>
            <a:r>
              <a:rPr lang="fr-FR" sz="1100" dirty="0"/>
              <a:t>Amiens Métropole propose, dans notre village, deux ateliers compostage pour les habitants (en résidence individuelle ou en habitat collectif) d’Amiens Métropole qui se lancent ou souhaitent consolider leur pratique de compostage, acquérir des compétences techniques pour installer et entretenir </a:t>
            </a:r>
            <a:r>
              <a:rPr lang="fr-FR" sz="1100" dirty="0" smtClean="0"/>
              <a:t>leur </a:t>
            </a:r>
            <a:r>
              <a:rPr lang="fr-FR" sz="1100" dirty="0"/>
              <a:t>composteur ou </a:t>
            </a:r>
            <a:r>
              <a:rPr lang="fr-FR" sz="1100" dirty="0" smtClean="0"/>
              <a:t>leur </a:t>
            </a:r>
            <a:r>
              <a:rPr lang="fr-FR" sz="1100" dirty="0"/>
              <a:t>lombricomposteur. Cette formation doit leur permettre :</a:t>
            </a:r>
          </a:p>
          <a:p>
            <a:pPr>
              <a:lnSpc>
                <a:spcPct val="107000"/>
              </a:lnSpc>
              <a:spcAft>
                <a:spcPts val="600"/>
              </a:spcAft>
            </a:pPr>
            <a:r>
              <a:rPr lang="fr-FR" sz="1100" dirty="0"/>
              <a:t>•	De découvrir les techniques de compostage</a:t>
            </a:r>
          </a:p>
          <a:p>
            <a:pPr>
              <a:lnSpc>
                <a:spcPct val="107000"/>
              </a:lnSpc>
              <a:spcAft>
                <a:spcPts val="600"/>
              </a:spcAft>
            </a:pPr>
            <a:r>
              <a:rPr lang="fr-FR" sz="1100" dirty="0"/>
              <a:t>•	D’animer un collectif d’</a:t>
            </a:r>
            <a:r>
              <a:rPr lang="fr-FR" sz="1100" dirty="0" err="1"/>
              <a:t>habitant.e.s</a:t>
            </a:r>
            <a:r>
              <a:rPr lang="fr-FR" sz="1100" dirty="0"/>
              <a:t> autour du compostage partagé</a:t>
            </a:r>
          </a:p>
          <a:p>
            <a:pPr>
              <a:lnSpc>
                <a:spcPct val="107000"/>
              </a:lnSpc>
              <a:spcAft>
                <a:spcPts val="600"/>
              </a:spcAft>
            </a:pPr>
            <a:r>
              <a:rPr lang="fr-FR" sz="1100" dirty="0"/>
              <a:t>•	De maîtriser les apports, savoir gérer son composteur</a:t>
            </a:r>
          </a:p>
          <a:p>
            <a:pPr>
              <a:lnSpc>
                <a:spcPct val="107000"/>
              </a:lnSpc>
              <a:spcAft>
                <a:spcPts val="600"/>
              </a:spcAft>
            </a:pPr>
            <a:r>
              <a:rPr lang="fr-FR" sz="1100" dirty="0"/>
              <a:t>•	De s’organiser, entretenir, savoir utiliser son compost</a:t>
            </a:r>
          </a:p>
          <a:p>
            <a:pPr>
              <a:lnSpc>
                <a:spcPct val="107000"/>
              </a:lnSpc>
              <a:spcAft>
                <a:spcPts val="600"/>
              </a:spcAft>
            </a:pPr>
            <a:r>
              <a:rPr lang="fr-FR" sz="1100" dirty="0"/>
              <a:t>	</a:t>
            </a:r>
          </a:p>
          <a:p>
            <a:pPr algn="just">
              <a:lnSpc>
                <a:spcPct val="107000"/>
              </a:lnSpc>
              <a:spcAft>
                <a:spcPts val="600"/>
              </a:spcAft>
            </a:pPr>
            <a:r>
              <a:rPr lang="fr-FR" sz="1100" dirty="0"/>
              <a:t>- les réservations pour l'atelier compostage du mercredi 01/12, qui aura lieu de 14h à 16h30 à la salle polyvalente (salle des associations), sont d’ores et déjà ouvertes et ce jusqu’au  17/11 au lien suivant : </a:t>
            </a:r>
          </a:p>
          <a:p>
            <a:pPr>
              <a:lnSpc>
                <a:spcPct val="107000"/>
              </a:lnSpc>
              <a:spcAft>
                <a:spcPts val="600"/>
              </a:spcAft>
            </a:pPr>
            <a:r>
              <a:rPr lang="fr-FR" sz="1100" dirty="0"/>
              <a:t>https://demarches.amiens.fr/habitant-compostage-formation-et-sensibilisation/</a:t>
            </a:r>
          </a:p>
          <a:p>
            <a:pPr>
              <a:lnSpc>
                <a:spcPct val="107000"/>
              </a:lnSpc>
              <a:spcAft>
                <a:spcPts val="600"/>
              </a:spcAft>
            </a:pPr>
            <a:endParaRPr lang="fr-FR" sz="1100" dirty="0"/>
          </a:p>
          <a:p>
            <a:pPr algn="just">
              <a:lnSpc>
                <a:spcPct val="107000"/>
              </a:lnSpc>
              <a:spcAft>
                <a:spcPts val="600"/>
              </a:spcAft>
            </a:pPr>
            <a:r>
              <a:rPr lang="fr-FR" sz="1100" dirty="0"/>
              <a:t>- le second atelier sur notre commune aura lieu le samedi 22/01 de 9h30 à 12h. à la salle polyvalente (salle des associations). </a:t>
            </a:r>
          </a:p>
          <a:p>
            <a:pPr>
              <a:lnSpc>
                <a:spcPct val="107000"/>
              </a:lnSpc>
              <a:spcAft>
                <a:spcPts val="600"/>
              </a:spcAft>
            </a:pPr>
            <a:r>
              <a:rPr lang="fr-FR" sz="1100" dirty="0"/>
              <a:t>Les réservations ouvriront pour cette date, du 25/12/21  au 08/01/22.  </a:t>
            </a:r>
          </a:p>
          <a:p>
            <a:pPr>
              <a:lnSpc>
                <a:spcPct val="107000"/>
              </a:lnSpc>
              <a:spcAft>
                <a:spcPts val="600"/>
              </a:spcAft>
            </a:pPr>
            <a:r>
              <a:rPr lang="fr-FR" sz="1100" dirty="0"/>
              <a:t>La participation à ces ateliers est gratuite.</a:t>
            </a:r>
          </a:p>
          <a:p>
            <a:pPr>
              <a:lnSpc>
                <a:spcPct val="107000"/>
              </a:lnSpc>
              <a:spcAft>
                <a:spcPts val="600"/>
              </a:spcAft>
            </a:pPr>
            <a:r>
              <a:rPr lang="fr-FR" sz="1100" dirty="0"/>
              <a:t> </a:t>
            </a:r>
          </a:p>
          <a:p>
            <a:pPr>
              <a:lnSpc>
                <a:spcPct val="107000"/>
              </a:lnSpc>
              <a:spcAft>
                <a:spcPts val="600"/>
              </a:spcAft>
            </a:pPr>
            <a:r>
              <a:rPr lang="fr-FR" sz="1100" dirty="0"/>
              <a:t>6/12 rue des Deux Ponts, 80 000 Amiens</a:t>
            </a:r>
          </a:p>
          <a:p>
            <a:pPr>
              <a:lnSpc>
                <a:spcPct val="107000"/>
              </a:lnSpc>
              <a:spcAft>
                <a:spcPts val="600"/>
              </a:spcAft>
            </a:pPr>
            <a:r>
              <a:rPr lang="fr-FR" sz="1100" dirty="0"/>
              <a:t>Tél. 03 22 47 17 77 - 06 71 80 78 99</a:t>
            </a:r>
          </a:p>
          <a:p>
            <a:pPr>
              <a:lnSpc>
                <a:spcPct val="107000"/>
              </a:lnSpc>
              <a:spcAft>
                <a:spcPts val="600"/>
              </a:spcAft>
            </a:pPr>
            <a:r>
              <a:rPr lang="fr-FR" sz="1100" dirty="0"/>
              <a:t>  </a:t>
            </a:r>
          </a:p>
          <a:p>
            <a:pPr>
              <a:lnSpc>
                <a:spcPct val="107000"/>
              </a:lnSpc>
              <a:spcAft>
                <a:spcPts val="600"/>
              </a:spcAft>
            </a:pPr>
            <a:endParaRPr lang="fr-FR" sz="1100" dirty="0"/>
          </a:p>
        </p:txBody>
      </p:sp>
      <p:pic>
        <p:nvPicPr>
          <p:cNvPr id="2052" name="Picture 4" descr="Chien malheureux : les 6 signes qui ne trompent pas">
            <a:extLst>
              <a:ext uri="{FF2B5EF4-FFF2-40B4-BE49-F238E27FC236}">
                <a16:creationId xmlns:a16="http://schemas.microsoft.com/office/drawing/2014/main" xmlns="" id="{48396275-D62B-412A-A380-95537836F3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0586" y="6673174"/>
            <a:ext cx="1524946" cy="645339"/>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à coins arrondis 37">
            <a:extLst>
              <a:ext uri="{FF2B5EF4-FFF2-40B4-BE49-F238E27FC236}">
                <a16:creationId xmlns:a16="http://schemas.microsoft.com/office/drawing/2014/main" xmlns="" id="{343A8BB3-992C-491A-ACE2-29A001F424D4}"/>
              </a:ext>
            </a:extLst>
          </p:cNvPr>
          <p:cNvSpPr/>
          <p:nvPr/>
        </p:nvSpPr>
        <p:spPr>
          <a:xfrm>
            <a:off x="528036" y="4813529"/>
            <a:ext cx="3077683" cy="1859645"/>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Fourrière animale </a:t>
            </a:r>
          </a:p>
          <a:p>
            <a:pPr algn="ctr"/>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pPr algn="ctr"/>
            <a:r>
              <a:rPr lang="fr-FR" sz="1100" dirty="0"/>
              <a:t>Lorsque vous recueillez des animaux, perdus ou abandonnés, et que vous ne pouvez pas identifier leur propriétaire, il convient de vous adresser à la mairie qui se mettra en rapport avec la S A C P A ; en cas de fermeture de la mairie,  contacter Mme le maire ou l’un de ses adjoints.</a:t>
            </a:r>
          </a:p>
        </p:txBody>
      </p:sp>
      <p:pic>
        <p:nvPicPr>
          <p:cNvPr id="2054" name="Picture 6" descr="Site de compostage - Signoplus">
            <a:extLst>
              <a:ext uri="{FF2B5EF4-FFF2-40B4-BE49-F238E27FC236}">
                <a16:creationId xmlns:a16="http://schemas.microsoft.com/office/drawing/2014/main" xmlns="" id="{1963226D-8FDB-428F-9C2A-5C8EDD9DF8E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68767" y="5834096"/>
            <a:ext cx="890959" cy="890959"/>
          </a:xfrm>
          <a:prstGeom prst="rect">
            <a:avLst/>
          </a:prstGeom>
          <a:noFill/>
          <a:extLst>
            <a:ext uri="{909E8E84-426E-40DD-AFC4-6F175D3DCCD1}">
              <a14:hiddenFill xmlns:a14="http://schemas.microsoft.com/office/drawing/2010/main">
                <a:solidFill>
                  <a:srgbClr val="FFFFFF"/>
                </a:solidFill>
              </a14:hiddenFill>
            </a:ext>
          </a:extLst>
        </p:spPr>
      </p:pic>
      <p:pic>
        <p:nvPicPr>
          <p:cNvPr id="11" name="Image1"/>
          <p:cNvPicPr/>
          <p:nvPr/>
        </p:nvPicPr>
        <p:blipFill>
          <a:blip r:embed="rId4"/>
          <a:stretch>
            <a:fillRect/>
          </a:stretch>
        </p:blipFill>
        <p:spPr bwMode="auto">
          <a:xfrm>
            <a:off x="7588627" y="6182505"/>
            <a:ext cx="969447" cy="608912"/>
          </a:xfrm>
          <a:prstGeom prst="rect">
            <a:avLst/>
          </a:prstGeom>
        </p:spPr>
      </p:pic>
    </p:spTree>
    <p:extLst>
      <p:ext uri="{BB962C8B-B14F-4D97-AF65-F5344CB8AC3E}">
        <p14:creationId xmlns:p14="http://schemas.microsoft.com/office/powerpoint/2010/main" val="100259552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439</TotalTime>
  <Words>423</Words>
  <Application>Microsoft Office PowerPoint</Application>
  <PresentationFormat>Personnalisé</PresentationFormat>
  <Paragraphs>44</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Company>FMLogistic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 VANDERMOLEN</dc:creator>
  <cp:lastModifiedBy>BOCHE Audrey</cp:lastModifiedBy>
  <cp:revision>69</cp:revision>
  <cp:lastPrinted>2018-10-20T09:04:22Z</cp:lastPrinted>
  <dcterms:created xsi:type="dcterms:W3CDTF">2017-09-30T08:46:49Z</dcterms:created>
  <dcterms:modified xsi:type="dcterms:W3CDTF">2021-11-09T08:41:06Z</dcterms:modified>
</cp:coreProperties>
</file>