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0691813" cy="7559675"/>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48" d="100"/>
          <a:sy n="148" d="100"/>
        </p:scale>
        <p:origin x="1482" y="186"/>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fr-FR"/>
              <a:t>Modifiez le style du titre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08/09/2021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1157706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08/09/2021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887616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08/09/2021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247199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08/09/2021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537361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fr-FR"/>
              <a:t>Modifiez le style du titre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8A7253A1-BD3A-4014-A357-25D789D6AD4C}" type="datetimeFigureOut">
              <a:rPr lang="fr-FR" smtClean="0"/>
              <a:t>08/09/2021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111722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A7253A1-BD3A-4014-A357-25D789D6AD4C}" type="datetimeFigureOut">
              <a:rPr lang="fr-FR" smtClean="0"/>
              <a:t>08/09/2021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638919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fr-FR"/>
              <a:t>Modifiez le style du titre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Modifiez les styles du texte du masque</a:t>
            </a:r>
          </a:p>
        </p:txBody>
      </p:sp>
      <p:sp>
        <p:nvSpPr>
          <p:cNvPr id="4" name="Content Placeholder 3"/>
          <p:cNvSpPr>
            <a:spLocks noGrp="1"/>
          </p:cNvSpPr>
          <p:nvPr>
            <p:ph sz="half" idx="2"/>
          </p:nvPr>
        </p:nvSpPr>
        <p:spPr>
          <a:xfrm>
            <a:off x="736456" y="2761381"/>
            <a:ext cx="4523137" cy="406157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Modifiez les styles du texte du masque</a:t>
            </a:r>
          </a:p>
        </p:txBody>
      </p:sp>
      <p:sp>
        <p:nvSpPr>
          <p:cNvPr id="6" name="Content Placeholder 5"/>
          <p:cNvSpPr>
            <a:spLocks noGrp="1"/>
          </p:cNvSpPr>
          <p:nvPr>
            <p:ph sz="quarter" idx="4"/>
          </p:nvPr>
        </p:nvSpPr>
        <p:spPr>
          <a:xfrm>
            <a:off x="5412731" y="2761381"/>
            <a:ext cx="4545413" cy="406157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A7253A1-BD3A-4014-A357-25D789D6AD4C}" type="datetimeFigureOut">
              <a:rPr lang="fr-FR" smtClean="0"/>
              <a:t>08/09/2021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142571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A7253A1-BD3A-4014-A357-25D789D6AD4C}" type="datetimeFigureOut">
              <a:rPr lang="fr-FR" smtClean="0"/>
              <a:t>08/09/2021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923634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253A1-BD3A-4014-A357-25D789D6AD4C}" type="datetimeFigureOut">
              <a:rPr lang="fr-FR" smtClean="0"/>
              <a:t>08/09/2021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981418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Modifiez les styles du texte du masque</a:t>
            </a:r>
          </a:p>
        </p:txBody>
      </p:sp>
      <p:sp>
        <p:nvSpPr>
          <p:cNvPr id="5" name="Date Placeholder 4"/>
          <p:cNvSpPr>
            <a:spLocks noGrp="1"/>
          </p:cNvSpPr>
          <p:nvPr>
            <p:ph type="dt" sz="half" idx="10"/>
          </p:nvPr>
        </p:nvSpPr>
        <p:spPr/>
        <p:txBody>
          <a:bodyPr/>
          <a:lstStyle/>
          <a:p>
            <a:fld id="{8A7253A1-BD3A-4014-A357-25D789D6AD4C}" type="datetimeFigureOut">
              <a:rPr lang="fr-FR" smtClean="0"/>
              <a:t>08/09/2021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146524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fr-FR"/>
              <a:t>Cliquez sur l'icône pour ajouter une image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Modifiez les styles du texte du masque</a:t>
            </a:r>
          </a:p>
        </p:txBody>
      </p:sp>
      <p:sp>
        <p:nvSpPr>
          <p:cNvPr id="5" name="Date Placeholder 4"/>
          <p:cNvSpPr>
            <a:spLocks noGrp="1"/>
          </p:cNvSpPr>
          <p:nvPr>
            <p:ph type="dt" sz="half" idx="10"/>
          </p:nvPr>
        </p:nvSpPr>
        <p:spPr/>
        <p:txBody>
          <a:bodyPr/>
          <a:lstStyle/>
          <a:p>
            <a:fld id="{8A7253A1-BD3A-4014-A357-25D789D6AD4C}" type="datetimeFigureOut">
              <a:rPr lang="fr-FR" smtClean="0"/>
              <a:t>08/09/2021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455711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8A7253A1-BD3A-4014-A357-25D789D6AD4C}" type="datetimeFigureOut">
              <a:rPr lang="fr-FR" smtClean="0"/>
              <a:t>08/09/2021</a:t>
            </a:fld>
            <a:endParaRPr lang="fr-F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F4E2A14D-DA05-4C98-8AD0-9D1638E303FF}" type="slidenum">
              <a:rPr lang="fr-FR" smtClean="0"/>
              <a:t>‹N°›</a:t>
            </a:fld>
            <a:endParaRPr lang="fr-FR"/>
          </a:p>
        </p:txBody>
      </p:sp>
    </p:spTree>
    <p:extLst>
      <p:ext uri="{BB962C8B-B14F-4D97-AF65-F5344CB8AC3E}">
        <p14:creationId xmlns:p14="http://schemas.microsoft.com/office/powerpoint/2010/main" val="2386045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p:cNvGrpSpPr/>
          <p:nvPr/>
        </p:nvGrpSpPr>
        <p:grpSpPr>
          <a:xfrm>
            <a:off x="5561571" y="78087"/>
            <a:ext cx="4783908" cy="1581932"/>
            <a:chOff x="5561571" y="-569"/>
            <a:chExt cx="4783908" cy="1581932"/>
          </a:xfrm>
        </p:grpSpPr>
        <p:sp>
          <p:nvSpPr>
            <p:cNvPr id="6" name="Zone de texte 1"/>
            <p:cNvSpPr txBox="1"/>
            <p:nvPr/>
          </p:nvSpPr>
          <p:spPr>
            <a:xfrm>
              <a:off x="5899359" y="-569"/>
              <a:ext cx="4446120" cy="1190271"/>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gn="r">
                <a:lnSpc>
                  <a:spcPct val="107000"/>
                </a:lnSpc>
                <a:spcAft>
                  <a:spcPts val="882"/>
                </a:spcAft>
              </a:pPr>
              <a:r>
                <a:rPr lang="fr-FR" sz="7937" dirty="0">
                  <a:solidFill>
                    <a:srgbClr val="2E74B5"/>
                  </a:solidFill>
                  <a:effectLst>
                    <a:outerShdw blurRad="50800" dist="38100" dir="2700000" algn="tl">
                      <a:srgbClr val="000000">
                        <a:alpha val="40000"/>
                      </a:srgbClr>
                    </a:outerShdw>
                  </a:effectLst>
                  <a:latin typeface="Bradley Hand ITC" panose="03070402050302030203" pitchFamily="66" charset="0"/>
                  <a:ea typeface="Calibri" panose="020F0502020204030204" pitchFamily="34" charset="0"/>
                  <a:cs typeface="Times New Roman" panose="02020603050405020304" pitchFamily="18" charset="0"/>
                </a:rPr>
                <a:t>Le Lien</a:t>
              </a:r>
              <a:endParaRPr lang="fr-FR" sz="1213" dirty="0">
                <a:ea typeface="Calibri" panose="020F0502020204030204" pitchFamily="34" charset="0"/>
                <a:cs typeface="Times New Roman" panose="02020603050405020304" pitchFamily="18" charset="0"/>
              </a:endParaRPr>
            </a:p>
          </p:txBody>
        </p:sp>
        <p:sp>
          <p:nvSpPr>
            <p:cNvPr id="5" name="Zone de texte 39"/>
            <p:cNvSpPr txBox="1"/>
            <p:nvPr/>
          </p:nvSpPr>
          <p:spPr>
            <a:xfrm rot="16200000">
              <a:off x="4948991" y="614811"/>
              <a:ext cx="1579132" cy="353971"/>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nSpc>
                  <a:spcPct val="107000"/>
                </a:lnSpc>
                <a:spcAft>
                  <a:spcPts val="882"/>
                </a:spcAft>
              </a:pPr>
              <a:r>
                <a:rPr lang="fr-FR" sz="1213" dirty="0">
                  <a:solidFill>
                    <a:srgbClr val="2E74B5"/>
                  </a:solidFill>
                  <a:effectLst>
                    <a:outerShdw blurRad="38100" dist="25400" dir="5400000" algn="ctr">
                      <a:srgbClr val="6E747A">
                        <a:alpha val="43000"/>
                      </a:srgbClr>
                    </a:outerShdw>
                  </a:effectLst>
                  <a:ea typeface="Calibri" panose="020F0502020204030204" pitchFamily="34" charset="0"/>
                  <a:cs typeface="Times New Roman" panose="02020603050405020304" pitchFamily="18" charset="0"/>
                </a:rPr>
                <a:t>www.ville-allonville.fr</a:t>
              </a:r>
              <a:endParaRPr lang="fr-FR" sz="1213" dirty="0">
                <a:ea typeface="Calibri" panose="020F0502020204030204" pitchFamily="34" charset="0"/>
                <a:cs typeface="Times New Roman" panose="02020603050405020304" pitchFamily="18" charset="0"/>
              </a:endParaRPr>
            </a:p>
          </p:txBody>
        </p:sp>
      </p:grpSp>
      <p:sp>
        <p:nvSpPr>
          <p:cNvPr id="9" name="Rectangle 8"/>
          <p:cNvSpPr/>
          <p:nvPr/>
        </p:nvSpPr>
        <p:spPr>
          <a:xfrm>
            <a:off x="937325" y="-569"/>
            <a:ext cx="388620"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7" name="Zone de texte 2"/>
          <p:cNvSpPr txBox="1"/>
          <p:nvPr/>
        </p:nvSpPr>
        <p:spPr>
          <a:xfrm>
            <a:off x="6190786" y="1329176"/>
            <a:ext cx="4087269" cy="420096"/>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gn="r">
              <a:lnSpc>
                <a:spcPct val="107000"/>
              </a:lnSpc>
              <a:spcAft>
                <a:spcPts val="882"/>
              </a:spcAft>
            </a:pPr>
            <a:r>
              <a:rPr lang="fr-FR" sz="1213" dirty="0">
                <a:latin typeface="Calibri Light" panose="020F0302020204030204" pitchFamily="34" charset="0"/>
                <a:ea typeface="Calibri" panose="020F0502020204030204" pitchFamily="34" charset="0"/>
                <a:cs typeface="Times New Roman" panose="02020603050405020304" pitchFamily="18" charset="0"/>
              </a:rPr>
              <a:t>Numéro 69 – Le 8 septembre 2021</a:t>
            </a:r>
            <a:endParaRPr lang="fr-FR" sz="1213" dirty="0">
              <a:ea typeface="Calibri" panose="020F0502020204030204" pitchFamily="34" charset="0"/>
              <a:cs typeface="Times New Roman" panose="02020603050405020304" pitchFamily="18" charset="0"/>
            </a:endParaRPr>
          </a:p>
        </p:txBody>
      </p:sp>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71382" y="1030573"/>
            <a:ext cx="1031493" cy="609402"/>
          </a:xfrm>
          <a:prstGeom prst="rect">
            <a:avLst/>
          </a:prstGeom>
        </p:spPr>
      </p:pic>
      <p:sp>
        <p:nvSpPr>
          <p:cNvPr id="20" name="Rectangle à coins arrondis 37">
            <a:extLst>
              <a:ext uri="{FF2B5EF4-FFF2-40B4-BE49-F238E27FC236}">
                <a16:creationId xmlns:a16="http://schemas.microsoft.com/office/drawing/2014/main" id="{9BBC3D72-7114-4DC6-B8D8-E006ABB03508}"/>
              </a:ext>
            </a:extLst>
          </p:cNvPr>
          <p:cNvSpPr/>
          <p:nvPr/>
        </p:nvSpPr>
        <p:spPr>
          <a:xfrm>
            <a:off x="5899359" y="2531307"/>
            <a:ext cx="4446120" cy="4719012"/>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Fête locale</a:t>
            </a:r>
          </a:p>
          <a:p>
            <a:endPar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endParaRPr>
          </a:p>
          <a:p>
            <a:pPr algn="ctr"/>
            <a:r>
              <a:rPr lang="fr-FR" sz="1100" dirty="0"/>
              <a:t>La fête du village aura lieu le week-end prochain.</a:t>
            </a:r>
          </a:p>
          <a:p>
            <a:pPr algn="ctr"/>
            <a:endParaRPr lang="fr-FR" sz="1100" dirty="0"/>
          </a:p>
          <a:p>
            <a:r>
              <a:rPr lang="fr-FR" sz="1100" dirty="0"/>
              <a:t>Les attractions foraines, installées comme d’habitude place de la Mare au four, fonctionneront le dimanche 12 et le lundi 13 septembre.</a:t>
            </a:r>
          </a:p>
          <a:p>
            <a:r>
              <a:rPr lang="fr-FR" sz="1100" dirty="0"/>
              <a:t>A 16h00, ce dimanche 12 septembre lors de la fête locale, nous aurons le plaisir d'accueillir Les Pinailleurs dans la cour de l'école d'Allonville. </a:t>
            </a:r>
          </a:p>
          <a:p>
            <a:endParaRPr lang="fr-FR" sz="1100" dirty="0"/>
          </a:p>
          <a:p>
            <a:r>
              <a:rPr lang="fr-FR" sz="1100" dirty="0"/>
              <a:t>Ce groupe local dynamique et chaleureux vous offrira les ambiances cuivrées de la biguine antillaise, des balades country-folk, sans oublier du jazz manouche ou encore de la fanfare. Les arrangements se rendent tout en finesse au service des mots.</a:t>
            </a:r>
          </a:p>
          <a:p>
            <a:r>
              <a:rPr lang="fr-FR" sz="1100" dirty="0"/>
              <a:t>Côté texte, des aspirations poétiques, conscientes, parfois surréalistes, teintées bien souvent d'humour et d'ironie. </a:t>
            </a:r>
          </a:p>
          <a:p>
            <a:endParaRPr lang="fr-FR" sz="1100" dirty="0"/>
          </a:p>
          <a:p>
            <a:r>
              <a:rPr lang="fr-FR" sz="1100" dirty="0"/>
              <a:t>Ce spectacle est gratuit! Nous remercions nos Conseillers Départementaux pour la subvention cantonale qui nous permet de vous offrir ce spectacle.</a:t>
            </a:r>
          </a:p>
          <a:p>
            <a:r>
              <a:rPr lang="fr-FR" sz="1100" dirty="0"/>
              <a:t>Le </a:t>
            </a:r>
            <a:r>
              <a:rPr lang="fr-FR" sz="1100" dirty="0" err="1"/>
              <a:t>pass</a:t>
            </a:r>
            <a:r>
              <a:rPr lang="fr-FR" sz="1100" dirty="0"/>
              <a:t> sanitaire et le port du masque sont obligatoires </a:t>
            </a:r>
          </a:p>
          <a:p>
            <a:r>
              <a:rPr lang="fr-FR" sz="1100" dirty="0"/>
              <a:t>Nous vous attendons nombreux pour ce moment festif et convivial !</a:t>
            </a:r>
          </a:p>
          <a:p>
            <a:endParaRPr lang="fr-FR" sz="1100" dirty="0"/>
          </a:p>
          <a:p>
            <a:pPr algn="ctr"/>
            <a:r>
              <a:rPr lang="fr-FR" sz="1100" dirty="0"/>
              <a:t>Le lundi après-midi, les enfants bénéficieront comme chaque année de tickets gratuits pour accéder aux attractions.</a:t>
            </a:r>
          </a:p>
        </p:txBody>
      </p:sp>
      <p:pic>
        <p:nvPicPr>
          <p:cNvPr id="10" name="Image 9">
            <a:extLst>
              <a:ext uri="{FF2B5EF4-FFF2-40B4-BE49-F238E27FC236}">
                <a16:creationId xmlns:a16="http://schemas.microsoft.com/office/drawing/2014/main" id="{31B785D7-E626-4B4A-8BA8-5E464B51F404}"/>
              </a:ext>
            </a:extLst>
          </p:cNvPr>
          <p:cNvPicPr>
            <a:picLocks noChangeAspect="1"/>
          </p:cNvPicPr>
          <p:nvPr/>
        </p:nvPicPr>
        <p:blipFill>
          <a:blip r:embed="rId3"/>
          <a:stretch>
            <a:fillRect/>
          </a:stretch>
        </p:blipFill>
        <p:spPr>
          <a:xfrm>
            <a:off x="4036633" y="3408448"/>
            <a:ext cx="1026721" cy="892333"/>
          </a:xfrm>
          <a:prstGeom prst="rect">
            <a:avLst/>
          </a:prstGeom>
        </p:spPr>
      </p:pic>
      <p:sp>
        <p:nvSpPr>
          <p:cNvPr id="19" name="Rectangle à coins arrondis 37">
            <a:extLst>
              <a:ext uri="{FF2B5EF4-FFF2-40B4-BE49-F238E27FC236}">
                <a16:creationId xmlns:a16="http://schemas.microsoft.com/office/drawing/2014/main" id="{0ED18FCD-BE7D-4284-8FD1-C37BB4D16668}"/>
              </a:ext>
            </a:extLst>
          </p:cNvPr>
          <p:cNvSpPr/>
          <p:nvPr/>
        </p:nvSpPr>
        <p:spPr>
          <a:xfrm>
            <a:off x="947531" y="4351049"/>
            <a:ext cx="3844923" cy="2195848"/>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Jardinage/bricolage</a:t>
            </a:r>
          </a:p>
          <a:p>
            <a:pPr algn="ctr"/>
            <a:endPar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endParaRPr>
          </a:p>
          <a:p>
            <a:pPr algn="ctr"/>
            <a:r>
              <a:rPr lang="fr-FR" sz="1100" dirty="0"/>
              <a:t>Nous tenons à vous rappeler que vous devez respecter certains horaires afin de veiller à la tranquillité de vos voisins. </a:t>
            </a:r>
          </a:p>
          <a:p>
            <a:pPr algn="ctr"/>
            <a:endParaRPr lang="fr-FR" sz="1100" dirty="0"/>
          </a:p>
          <a:p>
            <a:pPr marL="171450" indent="-171450">
              <a:buFont typeface="Arial" panose="020B0604020202020204" pitchFamily="34" charset="0"/>
              <a:buChar char="•"/>
            </a:pPr>
            <a:r>
              <a:rPr lang="fr-FR" sz="1100" dirty="0"/>
              <a:t>lundi au vendredi : 8h30 =&gt; 12h / 14h =&gt; 19h30 </a:t>
            </a:r>
          </a:p>
          <a:p>
            <a:pPr marL="171450" indent="-171450">
              <a:buFont typeface="Arial" panose="020B0604020202020204" pitchFamily="34" charset="0"/>
              <a:buChar char="•"/>
            </a:pPr>
            <a:r>
              <a:rPr lang="fr-FR" sz="1100" dirty="0"/>
              <a:t>samedi : 9h =&gt; 12h / 15h =&gt; 19h </a:t>
            </a:r>
          </a:p>
          <a:p>
            <a:pPr marL="171450" indent="-171450">
              <a:buFont typeface="Arial" panose="020B0604020202020204" pitchFamily="34" charset="0"/>
              <a:buChar char="•"/>
            </a:pPr>
            <a:r>
              <a:rPr lang="fr-FR" sz="1100" dirty="0"/>
              <a:t>Dimanche et jours fériés : 10h =&gt; 12h</a:t>
            </a:r>
          </a:p>
        </p:txBody>
      </p:sp>
      <p:pic>
        <p:nvPicPr>
          <p:cNvPr id="1032" name="Picture 8" descr="C&amp;#39;est la fête">
            <a:extLst>
              <a:ext uri="{FF2B5EF4-FFF2-40B4-BE49-F238E27FC236}">
                <a16:creationId xmlns:a16="http://schemas.microsoft.com/office/drawing/2014/main" id="{AD1E79BF-B8E5-4E65-86D3-0ADAB445098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9211" y="1683720"/>
            <a:ext cx="2646608" cy="806940"/>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à coins arrondis 38">
            <a:extLst>
              <a:ext uri="{FF2B5EF4-FFF2-40B4-BE49-F238E27FC236}">
                <a16:creationId xmlns:a16="http://schemas.microsoft.com/office/drawing/2014/main" id="{72757C2A-E4E6-4E02-8185-56126A3F5CE4}"/>
              </a:ext>
            </a:extLst>
          </p:cNvPr>
          <p:cNvSpPr/>
          <p:nvPr/>
        </p:nvSpPr>
        <p:spPr>
          <a:xfrm>
            <a:off x="570731" y="1098637"/>
            <a:ext cx="3853487" cy="2466600"/>
          </a:xfrm>
          <a:prstGeom prst="roundRect">
            <a:avLst>
              <a:gd name="adj" fmla="val 481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600" b="1" i="1" dirty="0">
                <a:solidFill>
                  <a:srgbClr val="FFFFFF"/>
                </a:solidFill>
                <a:latin typeface="Tempus Sans ITC" panose="04020404030D07020202" pitchFamily="82" charset="0"/>
                <a:ea typeface="Calibri" panose="020F0502020204030204" pitchFamily="34" charset="0"/>
                <a:cs typeface="Times New Roman" panose="02020603050405020304" pitchFamily="18" charset="0"/>
              </a:rPr>
              <a:t>Bourse aux jouets et matériel de puériculture. Vide dressing</a:t>
            </a:r>
          </a:p>
          <a:p>
            <a:pPr>
              <a:lnSpc>
                <a:spcPct val="107000"/>
              </a:lnSpc>
              <a:spcAft>
                <a:spcPts val="600"/>
              </a:spcAft>
            </a:pPr>
            <a:r>
              <a:rPr lang="fr-FR" sz="1100" dirty="0"/>
              <a:t>A l’occasion de la fête du village, le Comité des fêtes organise le dimanche 12 septembre – de 9h à 17h - Voirie neuve et rue de la Terrière (près de l’église) :</a:t>
            </a:r>
          </a:p>
          <a:p>
            <a:pPr>
              <a:lnSpc>
                <a:spcPct val="107000"/>
              </a:lnSpc>
              <a:spcAft>
                <a:spcPts val="600"/>
              </a:spcAft>
            </a:pPr>
            <a:r>
              <a:rPr lang="fr-FR" sz="1100" dirty="0"/>
              <a:t>- une bourse aux jouets et articles de puériculture ;</a:t>
            </a:r>
          </a:p>
          <a:p>
            <a:pPr>
              <a:lnSpc>
                <a:spcPct val="107000"/>
              </a:lnSpc>
              <a:spcAft>
                <a:spcPts val="600"/>
              </a:spcAft>
            </a:pPr>
            <a:r>
              <a:rPr lang="fr-FR" sz="1100" dirty="0"/>
              <a:t>- un vide dressing.</a:t>
            </a:r>
          </a:p>
          <a:p>
            <a:pPr>
              <a:lnSpc>
                <a:spcPct val="107000"/>
              </a:lnSpc>
              <a:spcAft>
                <a:spcPts val="600"/>
              </a:spcAft>
            </a:pPr>
            <a:r>
              <a:rPr lang="fr-FR" sz="1100" dirty="0"/>
              <a:t>Renseignements auprès du président : M. Jean-Louis </a:t>
            </a:r>
            <a:r>
              <a:rPr lang="fr-FR" sz="1100" dirty="0" err="1"/>
              <a:t>Garet</a:t>
            </a:r>
            <a:endParaRPr lang="fr-FR" sz="1100" dirty="0"/>
          </a:p>
          <a:p>
            <a:pPr>
              <a:lnSpc>
                <a:spcPct val="107000"/>
              </a:lnSpc>
              <a:spcAft>
                <a:spcPts val="600"/>
              </a:spcAft>
            </a:pPr>
            <a:r>
              <a:rPr lang="fr-FR" sz="1100" dirty="0"/>
              <a:t>Tél. : 03 22 80 70 57 / 07 80 01 42 88</a:t>
            </a:r>
          </a:p>
          <a:p>
            <a:pPr algn="ctr">
              <a:lnSpc>
                <a:spcPct val="107000"/>
              </a:lnSpc>
              <a:spcAft>
                <a:spcPts val="600"/>
              </a:spcAft>
            </a:pPr>
            <a:r>
              <a:rPr lang="fr-FR" sz="1100" dirty="0" err="1"/>
              <a:t>Pass</a:t>
            </a:r>
            <a:r>
              <a:rPr lang="fr-FR" sz="1100" dirty="0"/>
              <a:t> sanitaire nécessaire</a:t>
            </a:r>
          </a:p>
        </p:txBody>
      </p:sp>
    </p:spTree>
    <p:extLst>
      <p:ext uri="{BB962C8B-B14F-4D97-AF65-F5344CB8AC3E}">
        <p14:creationId xmlns:p14="http://schemas.microsoft.com/office/powerpoint/2010/main" val="2140670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73953" y="-569"/>
            <a:ext cx="388620"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Rectangle 9"/>
          <p:cNvSpPr/>
          <p:nvPr/>
        </p:nvSpPr>
        <p:spPr>
          <a:xfrm>
            <a:off x="6372026" y="-569"/>
            <a:ext cx="388620"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7" name="Rectangle à coins arrondis 37">
            <a:extLst>
              <a:ext uri="{FF2B5EF4-FFF2-40B4-BE49-F238E27FC236}">
                <a16:creationId xmlns:a16="http://schemas.microsoft.com/office/drawing/2014/main" id="{8C2031A5-7B21-4B2B-8570-417096422F7B}"/>
              </a:ext>
            </a:extLst>
          </p:cNvPr>
          <p:cNvSpPr/>
          <p:nvPr/>
        </p:nvSpPr>
        <p:spPr>
          <a:xfrm>
            <a:off x="528035" y="736386"/>
            <a:ext cx="4732985" cy="5786763"/>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Reprise des activités de Bien Être et Harmonie du corps</a:t>
            </a:r>
          </a:p>
          <a:p>
            <a:pPr algn="ctr"/>
            <a:endPar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endParaRPr>
          </a:p>
          <a:p>
            <a:pPr algn="ctr"/>
            <a:r>
              <a:rPr lang="fr-FR" sz="1100" dirty="0"/>
              <a:t>A compter du 13 septembre 2021 </a:t>
            </a:r>
          </a:p>
          <a:p>
            <a:pPr algn="ctr"/>
            <a:r>
              <a:rPr lang="fr-FR" sz="1100" dirty="0"/>
              <a:t>Salle multifonctions d’Allonville</a:t>
            </a:r>
          </a:p>
          <a:p>
            <a:pPr algn="ctr"/>
            <a:r>
              <a:rPr lang="fr-FR" sz="1100" dirty="0"/>
              <a:t>Selon le planning suivant :</a:t>
            </a:r>
          </a:p>
          <a:p>
            <a:pPr algn="ctr"/>
            <a:endParaRPr lang="fr-FR" sz="1100" dirty="0"/>
          </a:p>
          <a:p>
            <a:pPr algn="ctr"/>
            <a:r>
              <a:rPr lang="fr-FR" sz="1100" dirty="0"/>
              <a:t>- Lundi </a:t>
            </a:r>
          </a:p>
          <a:p>
            <a:pPr algn="ctr"/>
            <a:r>
              <a:rPr lang="fr-FR" sz="1100" dirty="0"/>
              <a:t>18h30 – Gymnastique douce, renforcement postural (sans impacts, type yoga, </a:t>
            </a:r>
            <a:r>
              <a:rPr lang="fr-FR" sz="1100" dirty="0" err="1"/>
              <a:t>pilate</a:t>
            </a:r>
            <a:r>
              <a:rPr lang="fr-FR" sz="1100" dirty="0"/>
              <a:t>, stretching) </a:t>
            </a:r>
          </a:p>
          <a:p>
            <a:pPr algn="ctr"/>
            <a:r>
              <a:rPr lang="fr-FR" sz="1100" dirty="0"/>
              <a:t>19h45 – Danse (danses de salon, en ligne, country…)</a:t>
            </a:r>
          </a:p>
          <a:p>
            <a:pPr algn="ctr"/>
            <a:endParaRPr lang="fr-FR" sz="1100" dirty="0"/>
          </a:p>
          <a:p>
            <a:pPr algn="ctr"/>
            <a:r>
              <a:rPr lang="fr-FR" sz="1100" dirty="0"/>
              <a:t>- Mercredi </a:t>
            </a:r>
          </a:p>
          <a:p>
            <a:pPr algn="ctr"/>
            <a:r>
              <a:rPr lang="fr-FR" sz="1100" dirty="0"/>
              <a:t>19h30 – </a:t>
            </a:r>
            <a:r>
              <a:rPr lang="fr-FR" sz="1100" dirty="0" err="1"/>
              <a:t>Taï</a:t>
            </a:r>
            <a:r>
              <a:rPr lang="fr-FR" sz="1100" dirty="0"/>
              <a:t> Chi (reprise le 22/09/21)</a:t>
            </a:r>
          </a:p>
          <a:p>
            <a:pPr algn="ctr"/>
            <a:endParaRPr lang="fr-FR" sz="1100" dirty="0"/>
          </a:p>
          <a:p>
            <a:pPr algn="ctr"/>
            <a:r>
              <a:rPr lang="fr-FR" sz="1100" dirty="0"/>
              <a:t>- Jeudi </a:t>
            </a:r>
          </a:p>
          <a:p>
            <a:pPr algn="ctr"/>
            <a:r>
              <a:rPr lang="fr-FR" sz="1100" dirty="0"/>
              <a:t>18h15 – Zumba </a:t>
            </a:r>
          </a:p>
          <a:p>
            <a:pPr algn="ctr"/>
            <a:r>
              <a:rPr lang="fr-FR" sz="1100" dirty="0"/>
              <a:t>19h30 – Cardio-renforcement musculaire (type circuits-training)</a:t>
            </a:r>
          </a:p>
          <a:p>
            <a:pPr algn="ctr"/>
            <a:endParaRPr lang="fr-FR" sz="1100" dirty="0"/>
          </a:p>
          <a:p>
            <a:pPr algn="ctr"/>
            <a:r>
              <a:rPr lang="fr-FR" sz="1100" dirty="0"/>
              <a:t>Cours mixtes adultes</a:t>
            </a:r>
          </a:p>
          <a:p>
            <a:pPr algn="ctr"/>
            <a:r>
              <a:rPr lang="fr-FR" sz="1100" dirty="0"/>
              <a:t>Activités dispensées dans le plus strict respect des règles sanitaires imposées par la COVID-19 (</a:t>
            </a:r>
            <a:r>
              <a:rPr lang="fr-FR" sz="1100" dirty="0" err="1"/>
              <a:t>Pass</a:t>
            </a:r>
            <a:r>
              <a:rPr lang="fr-FR" sz="1100" dirty="0"/>
              <a:t> sanitaire obligatoire pour toute inscription)</a:t>
            </a:r>
          </a:p>
          <a:p>
            <a:pPr algn="ctr"/>
            <a:endParaRPr lang="fr-FR" sz="1100" dirty="0"/>
          </a:p>
          <a:p>
            <a:pPr algn="ctr"/>
            <a:r>
              <a:rPr lang="fr-FR" sz="1100" dirty="0"/>
              <a:t>Vous trouverez toutes les informations sur les tarifs, modalités d’inscription... dans la circulaire de l’association Bien </a:t>
            </a:r>
            <a:r>
              <a:rPr lang="fr-FR" sz="1100" dirty="0" err="1"/>
              <a:t>Etre</a:t>
            </a:r>
            <a:r>
              <a:rPr lang="fr-FR" sz="1100" dirty="0"/>
              <a:t> et Harmonie du Corps déposée dans vos boîtes aux lettres ou en contactant : </a:t>
            </a:r>
          </a:p>
          <a:p>
            <a:pPr algn="ctr"/>
            <a:r>
              <a:rPr lang="fr-FR" sz="1100" dirty="0"/>
              <a:t>- Cécile THELLIER, Présidente 06 83 31 26 57 </a:t>
            </a:r>
          </a:p>
          <a:p>
            <a:pPr algn="ctr"/>
            <a:r>
              <a:rPr lang="fr-FR" sz="1100" dirty="0"/>
              <a:t>- Danielle PRIVET, Trésorière 03 22 93 02 72 </a:t>
            </a:r>
          </a:p>
          <a:p>
            <a:pPr algn="ctr"/>
            <a:r>
              <a:rPr lang="fr-FR" sz="1100" dirty="0"/>
              <a:t>- Danièle LEMAITRE, Secrétaire 03 22 93 64 66</a:t>
            </a:r>
          </a:p>
        </p:txBody>
      </p:sp>
      <p:sp>
        <p:nvSpPr>
          <p:cNvPr id="8" name="Rectangle à coins arrondis 38">
            <a:extLst>
              <a:ext uri="{FF2B5EF4-FFF2-40B4-BE49-F238E27FC236}">
                <a16:creationId xmlns:a16="http://schemas.microsoft.com/office/drawing/2014/main" id="{4F8F8AAC-32D5-44EC-97C9-7A07EF057ADB}"/>
              </a:ext>
            </a:extLst>
          </p:cNvPr>
          <p:cNvSpPr/>
          <p:nvPr/>
        </p:nvSpPr>
        <p:spPr>
          <a:xfrm>
            <a:off x="5683644" y="969848"/>
            <a:ext cx="3447478" cy="1586608"/>
          </a:xfrm>
          <a:prstGeom prst="roundRect">
            <a:avLst>
              <a:gd name="adj" fmla="val 481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600" b="1" i="1" dirty="0">
                <a:solidFill>
                  <a:srgbClr val="FFFFFF"/>
                </a:solidFill>
                <a:latin typeface="Tempus Sans ITC" panose="04020404030D07020202" pitchFamily="82" charset="0"/>
                <a:ea typeface="Calibri" panose="020F0502020204030204" pitchFamily="34" charset="0"/>
                <a:cs typeface="Times New Roman" panose="02020603050405020304" pitchFamily="18" charset="0"/>
              </a:rPr>
              <a:t>Vide maison</a:t>
            </a:r>
          </a:p>
          <a:p>
            <a:pPr algn="ctr">
              <a:lnSpc>
                <a:spcPct val="107000"/>
              </a:lnSpc>
              <a:spcAft>
                <a:spcPts val="600"/>
              </a:spcAft>
            </a:pPr>
            <a:r>
              <a:rPr lang="fr-FR" sz="1100" dirty="0"/>
              <a:t>La vente au déballage, réalisée au domicile des particuliers, est soumise à autorisation de la mairie ; la déclaration préalable doit être adressée à la mairie au moyen du formulaire </a:t>
            </a:r>
            <a:r>
              <a:rPr lang="fr-FR" sz="1100" dirty="0" err="1"/>
              <a:t>Cerfa</a:t>
            </a:r>
            <a:r>
              <a:rPr lang="fr-FR" sz="1100" dirty="0"/>
              <a:t> n° 13939*01 téléchargeable sur internet</a:t>
            </a:r>
          </a:p>
        </p:txBody>
      </p:sp>
      <p:sp>
        <p:nvSpPr>
          <p:cNvPr id="14" name="Rectangle à coins arrondis 37">
            <a:extLst>
              <a:ext uri="{FF2B5EF4-FFF2-40B4-BE49-F238E27FC236}">
                <a16:creationId xmlns:a16="http://schemas.microsoft.com/office/drawing/2014/main" id="{DC61C880-4DED-4642-A71C-D63315D35F1D}"/>
              </a:ext>
            </a:extLst>
          </p:cNvPr>
          <p:cNvSpPr/>
          <p:nvPr/>
        </p:nvSpPr>
        <p:spPr>
          <a:xfrm>
            <a:off x="6091128" y="3470856"/>
            <a:ext cx="3728903" cy="2028422"/>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Autour de la mare</a:t>
            </a:r>
          </a:p>
          <a:p>
            <a:pPr algn="ctr"/>
            <a:r>
              <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place de la mare au four</a:t>
            </a:r>
          </a:p>
          <a:p>
            <a:pPr algn="ctr"/>
            <a:endPar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endParaRPr>
          </a:p>
          <a:p>
            <a:pPr algn="ctr"/>
            <a:r>
              <a:rPr lang="fr-FR" sz="1100" dirty="0"/>
              <a:t>Le samedi 18 septembre, l'Association pour le Développement de la Recherche et de l'Enseignement sur l'Environnement (ADREE) vous propose des animations autour de la mare. C'est l'occasion d'en découvrir toutes ses caractéristiques et sa biodiversité.</a:t>
            </a:r>
          </a:p>
          <a:p>
            <a:pPr algn="ctr"/>
            <a:r>
              <a:rPr lang="fr-FR" sz="1100" dirty="0"/>
              <a:t>Inscriptions auprès de l'organisme (Flyer ci-joint)</a:t>
            </a:r>
          </a:p>
        </p:txBody>
      </p:sp>
      <p:pic>
        <p:nvPicPr>
          <p:cNvPr id="2050" name="Picture 2">
            <a:extLst>
              <a:ext uri="{FF2B5EF4-FFF2-40B4-BE49-F238E27FC236}">
                <a16:creationId xmlns:a16="http://schemas.microsoft.com/office/drawing/2014/main" id="{29A0391E-94B7-49C4-A9DC-1562DFC4DBB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80314" y="1440212"/>
            <a:ext cx="1180706" cy="980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59552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412</TotalTime>
  <Words>608</Words>
  <Application>Microsoft Office PowerPoint</Application>
  <PresentationFormat>Personnalisé</PresentationFormat>
  <Paragraphs>63</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Bradley Hand ITC</vt:lpstr>
      <vt:lpstr>Calibri</vt:lpstr>
      <vt:lpstr>Calibri Light</vt:lpstr>
      <vt:lpstr>Tempus Sans ITC</vt:lpstr>
      <vt:lpstr>Thème Office</vt:lpstr>
      <vt:lpstr>Présentation PowerPoint</vt:lpstr>
      <vt:lpstr>Présentation PowerPoint</vt:lpstr>
    </vt:vector>
  </TitlesOfParts>
  <Company>FMLogistic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 VANDERMOLEN</dc:creator>
  <cp:lastModifiedBy>Pascal Choquet</cp:lastModifiedBy>
  <cp:revision>62</cp:revision>
  <cp:lastPrinted>2018-10-20T09:04:22Z</cp:lastPrinted>
  <dcterms:created xsi:type="dcterms:W3CDTF">2017-09-30T08:46:49Z</dcterms:created>
  <dcterms:modified xsi:type="dcterms:W3CDTF">2021-09-08T10:54:42Z</dcterms:modified>
</cp:coreProperties>
</file>